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7.png" ContentType="image/png"/>
  <Override PartName="/ppt/media/image11.png" ContentType="image/png"/>
  <Override PartName="/ppt/media/image8.png" ContentType="image/png"/>
  <Override PartName="/ppt/media/image12.png" ContentType="image/png"/>
  <Override PartName="/ppt/media/image9.png" ContentType="image/png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notesSlide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notesMasterIdLst>
    <p:notesMasterId r:id="rId13"/>
  </p:notes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</p:sldIdLst>
  <p:sldSz cx="18288000" cy="10287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notesMaster" Target="notesMasters/notesMaster1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slide" Target="slides/slide10.xml"/><Relationship Id="rId2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sldImg"/>
          </p:nvPr>
        </p:nvSpPr>
        <p:spPr>
          <a:xfrm>
            <a:off x="0" y="76428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dt" idx="34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ftr" idx="35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2" name="PlaceHolder 6"/>
          <p:cNvSpPr>
            <a:spLocks noGrp="1"/>
          </p:cNvSpPr>
          <p:nvPr>
            <p:ph type="sldNum" idx="36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F869F59D-791E-4C6D-9C7C-29728C3571C9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dt" idx="58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&lt;number&gt;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5"/>
          <p:cNvSpPr>
            <a:spLocks noGrp="1"/>
          </p:cNvSpPr>
          <p:nvPr>
            <p:ph type="ftr" idx="59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3" name="PlaceHolder 6"/>
          <p:cNvSpPr>
            <a:spLocks noGrp="1"/>
          </p:cNvSpPr>
          <p:nvPr>
            <p:ph type="sldNum" idx="60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dt" idx="37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&lt;number&gt;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5"/>
          <p:cNvSpPr>
            <a:spLocks noGrp="1"/>
          </p:cNvSpPr>
          <p:nvPr>
            <p:ph type="ftr" idx="38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1" name="PlaceHolder 6"/>
          <p:cNvSpPr>
            <a:spLocks noGrp="1"/>
          </p:cNvSpPr>
          <p:nvPr>
            <p:ph type="sldNum" idx="39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dt" idx="40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15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&lt;number&gt;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5"/>
          <p:cNvSpPr>
            <a:spLocks noGrp="1"/>
          </p:cNvSpPr>
          <p:nvPr>
            <p:ph type="ftr" idx="41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7" name="PlaceHolder 6"/>
          <p:cNvSpPr>
            <a:spLocks noGrp="1"/>
          </p:cNvSpPr>
          <p:nvPr>
            <p:ph type="sldNum" idx="42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dt" idx="4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&lt;number&gt;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ftr" idx="4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3" name="PlaceHolder 6"/>
          <p:cNvSpPr>
            <a:spLocks noGrp="1"/>
          </p:cNvSpPr>
          <p:nvPr>
            <p:ph type="sldNum" idx="4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dt" idx="46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27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&lt;number&gt;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5"/>
          <p:cNvSpPr>
            <a:spLocks noGrp="1"/>
          </p:cNvSpPr>
          <p:nvPr>
            <p:ph type="ftr" idx="47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9" name="PlaceHolder 6"/>
          <p:cNvSpPr>
            <a:spLocks noGrp="1"/>
          </p:cNvSpPr>
          <p:nvPr>
            <p:ph type="sldNum" idx="48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dt" idx="49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33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&lt;number&gt;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5"/>
          <p:cNvSpPr>
            <a:spLocks noGrp="1"/>
          </p:cNvSpPr>
          <p:nvPr>
            <p:ph type="ftr" idx="50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5" name="PlaceHolder 6"/>
          <p:cNvSpPr>
            <a:spLocks noGrp="1"/>
          </p:cNvSpPr>
          <p:nvPr>
            <p:ph type="sldNum" idx="51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dt" idx="52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39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&lt;number&gt;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5"/>
          <p:cNvSpPr>
            <a:spLocks noGrp="1"/>
          </p:cNvSpPr>
          <p:nvPr>
            <p:ph type="ftr" idx="53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1" name="PlaceHolder 6"/>
          <p:cNvSpPr>
            <a:spLocks noGrp="1"/>
          </p:cNvSpPr>
          <p:nvPr>
            <p:ph type="sldNum" idx="54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dt" idx="55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&lt;number&gt;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5"/>
          <p:cNvSpPr>
            <a:spLocks noGrp="1"/>
          </p:cNvSpPr>
          <p:nvPr>
            <p:ph type="ftr" idx="56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7" name="PlaceHolder 6"/>
          <p:cNvSpPr>
            <a:spLocks noGrp="1"/>
          </p:cNvSpPr>
          <p:nvPr>
            <p:ph type="sldNum" idx="57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8255D48-396D-45D5-86E8-499FB3D2582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1A19E9B7-B37E-4E7F-8F34-C3C2108784A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1CF01C97-FD75-4CC0-A867-13B3004DFFE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E74D0A8-2060-4B7F-AAF8-4C58432DBDA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4233696-C7FE-4725-B136-C50D8779C7B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78BBD18-317F-46A3-AEB0-D5F60DF7096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260F3389-4AB3-4ED6-8DA6-A198FD5B681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F6FFD02A-BC85-450A-91FB-64DE54756FF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E56A6E4C-C51A-4347-8A4D-709649E46AE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03547138-7EE6-46AD-913F-F184989F707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5520F78B-7C79-473C-A8DD-5553F07F1B4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97FDC7D-F0D8-4C8F-9059-15513FFF3E79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0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F118374-37F8-40A8-BFED-A9E1F8EF05CE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5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6964381-71B8-403A-B36A-1246DB9E9AD7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4033B57-2B6B-4D54-9759-8B2D6E8EB3C0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704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956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AF7A9C6-A635-4913-97D5-1F1639222D47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449D3F0-9A33-449B-B317-E6EAB02EA0C1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4000" spc="-1" strike="noStrike" cap="all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E8B75AC-1E69-4714-8B25-D88A9ACDFA6B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6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7D3DC22-E9D5-43E4-926D-ABA32781A729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8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0DB6D9C-D180-4A9A-A189-E2B58BB3A246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26B0087-C4B2-4982-87EF-D991567D1242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5D3CC6A-CCC5-4D55-BBC4-554F42C6D281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9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slideLayout" Target="../slideLayouts/slideLayout9.xml"/><Relationship Id="rId8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2"/>
          <p:cNvSpPr/>
          <p:nvPr/>
        </p:nvSpPr>
        <p:spPr>
          <a:xfrm>
            <a:off x="0" y="-374040"/>
            <a:ext cx="18054720" cy="11928240"/>
          </a:xfrm>
          <a:custGeom>
            <a:avLst/>
            <a:gdLst>
              <a:gd name="textAreaLeft" fmla="*/ 0 w 18054720"/>
              <a:gd name="textAreaRight" fmla="*/ 18055080 w 18054720"/>
              <a:gd name="textAreaTop" fmla="*/ 0 h 11928240"/>
              <a:gd name="textAreaBottom" fmla="*/ 11928600 h 11928240"/>
            </a:gdLst>
            <a:ahLst/>
            <a:rect l="textAreaLeft" t="textAreaTop" r="textAreaRight" b="textAreaBottom"/>
            <a:pathLst>
              <a:path w="18054900" h="11928600">
                <a:moveTo>
                  <a:pt x="0" y="0"/>
                </a:moveTo>
                <a:lnTo>
                  <a:pt x="18054900" y="0"/>
                </a:lnTo>
                <a:lnTo>
                  <a:pt x="18054900" y="11928600"/>
                </a:lnTo>
                <a:lnTo>
                  <a:pt x="0" y="119286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7640 w 1828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18287550" h="10286550">
                <a:moveTo>
                  <a:pt x="0" y="0"/>
                </a:moveTo>
                <a:lnTo>
                  <a:pt x="18287550" y="0"/>
                </a:lnTo>
                <a:lnTo>
                  <a:pt x="1828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92" name="Group 3"/>
          <p:cNvGrpSpPr/>
          <p:nvPr/>
        </p:nvGrpSpPr>
        <p:grpSpPr>
          <a:xfrm>
            <a:off x="0" y="0"/>
            <a:ext cx="18287280" cy="10286280"/>
            <a:chOff x="0" y="0"/>
            <a:chExt cx="18287280" cy="10286280"/>
          </a:xfrm>
        </p:grpSpPr>
        <p:sp>
          <p:nvSpPr>
            <p:cNvPr id="193" name="Freeform 4"/>
            <p:cNvSpPr/>
            <p:nvPr/>
          </p:nvSpPr>
          <p:spPr>
            <a:xfrm>
              <a:off x="0" y="0"/>
              <a:ext cx="18287280" cy="10286280"/>
            </a:xfrm>
            <a:custGeom>
              <a:avLst/>
              <a:gdLst>
                <a:gd name="textAreaLeft" fmla="*/ 0 w 18287280"/>
                <a:gd name="textAreaRight" fmla="*/ 18287640 w 18287280"/>
                <a:gd name="textAreaTop" fmla="*/ 0 h 10286280"/>
                <a:gd name="textAreaBottom" fmla="*/ 10286640 h 10286280"/>
              </a:gdLst>
              <a:ahLst/>
              <a:rect l="textAreaLeft" t="textAreaTop" r="textAreaRight" b="textAreaBottom"/>
              <a:pathLst>
                <a:path w="24383364" h="13715364">
                  <a:moveTo>
                    <a:pt x="0" y="0"/>
                  </a:moveTo>
                  <a:lnTo>
                    <a:pt x="24383364" y="0"/>
                  </a:lnTo>
                  <a:lnTo>
                    <a:pt x="24383364" y="13715364"/>
                  </a:lnTo>
                  <a:lnTo>
                    <a:pt x="0" y="13715364"/>
                  </a:ln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94" name="Freeform 5"/>
          <p:cNvSpPr/>
          <p:nvPr/>
        </p:nvSpPr>
        <p:spPr>
          <a:xfrm>
            <a:off x="16048800" y="9687240"/>
            <a:ext cx="2152440" cy="513720"/>
          </a:xfrm>
          <a:custGeom>
            <a:avLst/>
            <a:gdLst>
              <a:gd name="textAreaLeft" fmla="*/ 0 w 2152440"/>
              <a:gd name="textAreaRight" fmla="*/ 2152800 w 2152440"/>
              <a:gd name="textAreaTop" fmla="*/ 0 h 513720"/>
              <a:gd name="textAreaBottom" fmla="*/ 514080 h 513720"/>
            </a:gdLst>
            <a:ahLst/>
            <a:rect l="textAreaLeft" t="textAreaTop" r="textAreaRight" b="textAreaBottom"/>
            <a:pathLst>
              <a:path w="2152800" h="513900">
                <a:moveTo>
                  <a:pt x="0" y="0"/>
                </a:moveTo>
                <a:lnTo>
                  <a:pt x="2152800" y="0"/>
                </a:lnTo>
                <a:lnTo>
                  <a:pt x="2152800" y="513900"/>
                </a:lnTo>
                <a:lnTo>
                  <a:pt x="0" y="5139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Freeform 6"/>
          <p:cNvSpPr/>
          <p:nvPr/>
        </p:nvSpPr>
        <p:spPr>
          <a:xfrm>
            <a:off x="11430000" y="0"/>
            <a:ext cx="6857280" cy="10286280"/>
          </a:xfrm>
          <a:custGeom>
            <a:avLst/>
            <a:gdLst>
              <a:gd name="textAreaLeft" fmla="*/ 0 w 6857280"/>
              <a:gd name="textAreaRight" fmla="*/ 6857640 w 685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6857550" h="10286550">
                <a:moveTo>
                  <a:pt x="0" y="0"/>
                </a:moveTo>
                <a:lnTo>
                  <a:pt x="6857550" y="0"/>
                </a:lnTo>
                <a:lnTo>
                  <a:pt x="685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TextBox 7"/>
          <p:cNvSpPr/>
          <p:nvPr/>
        </p:nvSpPr>
        <p:spPr>
          <a:xfrm>
            <a:off x="947880" y="2297160"/>
            <a:ext cx="7126200" cy="88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002"/>
              </a:lnSpc>
            </a:pPr>
            <a:r>
              <a:rPr b="1" lang="en-US" sz="5560" spc="-1" strike="noStrike">
                <a:solidFill>
                  <a:srgbClr val="7068f4"/>
                </a:solidFill>
                <a:latin typeface="Arimo Bold"/>
                <a:ea typeface="Arimo Bold"/>
              </a:rPr>
              <a:t>Conclusion</a:t>
            </a:r>
            <a:endParaRPr b="0" lang="en-US" sz="556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97" name="Group 8"/>
          <p:cNvGrpSpPr/>
          <p:nvPr/>
        </p:nvGrpSpPr>
        <p:grpSpPr>
          <a:xfrm>
            <a:off x="947880" y="3965400"/>
            <a:ext cx="473040" cy="473040"/>
            <a:chOff x="947880" y="3965400"/>
            <a:chExt cx="473040" cy="473040"/>
          </a:xfrm>
        </p:grpSpPr>
        <p:sp>
          <p:nvSpPr>
            <p:cNvPr id="198" name="Freeform 9"/>
            <p:cNvSpPr/>
            <p:nvPr/>
          </p:nvSpPr>
          <p:spPr>
            <a:xfrm>
              <a:off x="947880" y="3965400"/>
              <a:ext cx="473040" cy="473040"/>
            </a:xfrm>
            <a:custGeom>
              <a:avLst/>
              <a:gdLst>
                <a:gd name="textAreaLeft" fmla="*/ 0 w 473040"/>
                <a:gd name="textAreaRight" fmla="*/ 473400 w 473040"/>
                <a:gd name="textAreaTop" fmla="*/ 0 h 473040"/>
                <a:gd name="textAreaBottom" fmla="*/ 473400 h 473040"/>
              </a:gdLst>
              <a:ahLst/>
              <a:rect l="textAreaLeft" t="textAreaTop" r="textAreaRight" b="textAreaBottom"/>
              <a:pathLst>
                <a:path w="631190" h="631190">
                  <a:moveTo>
                    <a:pt x="0" y="315595"/>
                  </a:moveTo>
                  <a:cubicBezTo>
                    <a:pt x="0" y="141351"/>
                    <a:pt x="141351" y="0"/>
                    <a:pt x="315595" y="0"/>
                  </a:cubicBezTo>
                  <a:cubicBezTo>
                    <a:pt x="489839" y="0"/>
                    <a:pt x="631190" y="141351"/>
                    <a:pt x="631190" y="315595"/>
                  </a:cubicBezTo>
                  <a:cubicBezTo>
                    <a:pt x="631190" y="489839"/>
                    <a:pt x="489839" y="631190"/>
                    <a:pt x="315595" y="631190"/>
                  </a:cubicBezTo>
                  <a:cubicBezTo>
                    <a:pt x="141351" y="631190"/>
                    <a:pt x="0" y="489839"/>
                    <a:pt x="0" y="315595"/>
                  </a:cubicBez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99" name="TextBox 10"/>
          <p:cNvSpPr/>
          <p:nvPr/>
        </p:nvSpPr>
        <p:spPr>
          <a:xfrm>
            <a:off x="1692360" y="3917880"/>
            <a:ext cx="3886200" cy="88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Modernize Banking Analytics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TextBox 11"/>
          <p:cNvSpPr/>
          <p:nvPr/>
        </p:nvSpPr>
        <p:spPr>
          <a:xfrm>
            <a:off x="1692360" y="4942080"/>
            <a:ext cx="3886200" cy="171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Cloud-hosted solutions can transform your bank's data capabilities, driving better insights and experiences.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01" name="Group 12"/>
          <p:cNvGrpSpPr/>
          <p:nvPr/>
        </p:nvGrpSpPr>
        <p:grpSpPr>
          <a:xfrm>
            <a:off x="5850360" y="3965400"/>
            <a:ext cx="473040" cy="473040"/>
            <a:chOff x="5850360" y="3965400"/>
            <a:chExt cx="473040" cy="473040"/>
          </a:xfrm>
        </p:grpSpPr>
        <p:sp>
          <p:nvSpPr>
            <p:cNvPr id="202" name="Freeform 13"/>
            <p:cNvSpPr/>
            <p:nvPr/>
          </p:nvSpPr>
          <p:spPr>
            <a:xfrm>
              <a:off x="5850360" y="3965400"/>
              <a:ext cx="473040" cy="473040"/>
            </a:xfrm>
            <a:custGeom>
              <a:avLst/>
              <a:gdLst>
                <a:gd name="textAreaLeft" fmla="*/ 0 w 473040"/>
                <a:gd name="textAreaRight" fmla="*/ 473400 w 473040"/>
                <a:gd name="textAreaTop" fmla="*/ 0 h 473040"/>
                <a:gd name="textAreaBottom" fmla="*/ 473400 h 473040"/>
              </a:gdLst>
              <a:ahLst/>
              <a:rect l="textAreaLeft" t="textAreaTop" r="textAreaRight" b="textAreaBottom"/>
              <a:pathLst>
                <a:path w="631190" h="631190">
                  <a:moveTo>
                    <a:pt x="0" y="315595"/>
                  </a:moveTo>
                  <a:cubicBezTo>
                    <a:pt x="0" y="141351"/>
                    <a:pt x="141351" y="0"/>
                    <a:pt x="315595" y="0"/>
                  </a:cubicBezTo>
                  <a:cubicBezTo>
                    <a:pt x="489839" y="0"/>
                    <a:pt x="631190" y="141351"/>
                    <a:pt x="631190" y="315595"/>
                  </a:cubicBezTo>
                  <a:cubicBezTo>
                    <a:pt x="631190" y="489839"/>
                    <a:pt x="489839" y="631190"/>
                    <a:pt x="315595" y="631190"/>
                  </a:cubicBezTo>
                  <a:cubicBezTo>
                    <a:pt x="141351" y="631190"/>
                    <a:pt x="0" y="489839"/>
                    <a:pt x="0" y="315595"/>
                  </a:cubicBez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03" name="TextBox 14"/>
          <p:cNvSpPr/>
          <p:nvPr/>
        </p:nvSpPr>
        <p:spPr>
          <a:xfrm>
            <a:off x="6595200" y="3917880"/>
            <a:ext cx="3745440" cy="88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Leverage AWS Services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TextBox 15"/>
          <p:cNvSpPr/>
          <p:nvPr/>
        </p:nvSpPr>
        <p:spPr>
          <a:xfrm>
            <a:off x="6595200" y="4496760"/>
            <a:ext cx="3886200" cy="171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Utilize the full suite of AWS analytics services for a secure, scalable, and cost-effective data platform.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TextBox 16"/>
          <p:cNvSpPr/>
          <p:nvPr/>
        </p:nvSpPr>
        <p:spPr>
          <a:xfrm>
            <a:off x="947880" y="6980400"/>
            <a:ext cx="953352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Ready to get started? Let's discuss how cloud-hosted banking analytics can benefit your institution.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c1c3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4" name="Table 2"/>
          <p:cNvGraphicFramePr/>
          <p:nvPr/>
        </p:nvGraphicFramePr>
        <p:xfrm>
          <a:off x="11495160" y="392040"/>
          <a:ext cx="5126400" cy="4787280"/>
        </p:xfrm>
        <a:graphic>
          <a:graphicData uri="http://schemas.openxmlformats.org/drawingml/2006/table">
            <a:tbl>
              <a:tblPr/>
              <a:tblGrid>
                <a:gridCol w="1270440"/>
                <a:gridCol w="3856320"/>
              </a:tblGrid>
              <a:tr h="822960">
                <a:tc>
                  <a:txBody>
                    <a:bodyPr lIns="190440" rIns="190440" tIns="190440" bIns="190440" anchor="b">
                      <a:noAutofit/>
                    </a:bodyPr>
                    <a:p>
                      <a:endParaRPr b="0" lang="en-US" sz="1100" spc="-1" strike="noStrike">
                        <a:solidFill>
                          <a:schemeClr val="dk1"/>
                        </a:solidFill>
                        <a:latin typeface="Calibri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822960">
                <a:tc>
                  <a:txBody>
                    <a:bodyPr lIns="190440" rIns="190440" tIns="190440" bIns="190440" anchor="t">
                      <a:noAutofit/>
                    </a:bodyPr>
                    <a:p>
                      <a:endParaRPr b="0" lang="en-US" sz="1100" spc="-1" strike="noStrike">
                        <a:solidFill>
                          <a:schemeClr val="dk1"/>
                        </a:solidFill>
                        <a:latin typeface="Calibri"/>
                      </a:endParaRPr>
                    </a:p>
                  </a:txBody>
                  <a:tcPr anchor="t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0440" rIns="190440" tIns="190440" bIns="190440" anchor="t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822960">
                <a:tc>
                  <a:txBody>
                    <a:bodyPr lIns="190440" rIns="190440" tIns="190440" bIns="190440" anchor="b">
                      <a:noAutofit/>
                    </a:bodyPr>
                    <a:p>
                      <a:endParaRPr b="0" lang="en-US" sz="1100" spc="-1" strike="noStrike">
                        <a:solidFill>
                          <a:schemeClr val="dk1"/>
                        </a:solidFill>
                        <a:latin typeface="Calibri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r>
                        <a:rPr b="1" lang="en-US" sz="2900" spc="-219" strike="noStrike">
                          <a:solidFill>
                            <a:srgbClr val="282a29"/>
                          </a:solidFill>
                          <a:latin typeface="Open Sauce Semi-Bold"/>
                          <a:ea typeface="Open Sauce Semi-Bold"/>
                        </a:rPr>
                        <a:t>TEAM  MEMBERS </a:t>
                      </a:r>
                      <a:endParaRPr b="0" lang="en-US" sz="2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822960"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r>
                        <a:rPr b="0" lang="en-US" sz="2900" spc="-219" strike="noStrike">
                          <a:solidFill>
                            <a:srgbClr val="282a29"/>
                          </a:solidFill>
                          <a:latin typeface="Open Sauce"/>
                          <a:ea typeface="Open Sauce"/>
                        </a:rPr>
                        <a:t>1</a:t>
                      </a:r>
                      <a:endParaRPr b="0" lang="en-US" sz="2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r>
                        <a:rPr b="0" lang="en-US" sz="2900" spc="-219" strike="noStrike">
                          <a:solidFill>
                            <a:srgbClr val="282a29"/>
                          </a:solidFill>
                          <a:latin typeface="Open Sauce"/>
                          <a:ea typeface="Open Sauce"/>
                        </a:rPr>
                        <a:t>S. GANESH KUMAR</a:t>
                      </a:r>
                      <a:endParaRPr b="0" lang="en-US" sz="2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822960"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r>
                        <a:rPr b="0" lang="en-US" sz="2900" spc="-219" strike="noStrike">
                          <a:solidFill>
                            <a:srgbClr val="282a29"/>
                          </a:solidFill>
                          <a:latin typeface="Open Sauce"/>
                          <a:ea typeface="Open Sauce"/>
                        </a:rPr>
                        <a:t>2</a:t>
                      </a:r>
                      <a:endParaRPr b="0" lang="en-US" sz="2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r>
                        <a:rPr b="0" lang="en-US" sz="2900" spc="-219" strike="noStrike">
                          <a:solidFill>
                            <a:srgbClr val="282a29"/>
                          </a:solidFill>
                          <a:latin typeface="Open Sauce"/>
                          <a:ea typeface="Open Sauce"/>
                        </a:rPr>
                        <a:t>B. HARIPRASATH</a:t>
                      </a:r>
                      <a:endParaRPr b="0" lang="en-US" sz="2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822960"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r>
                        <a:rPr b="0" lang="en-US" sz="2900" spc="-219" strike="noStrike">
                          <a:solidFill>
                            <a:srgbClr val="282a29"/>
                          </a:solidFill>
                          <a:latin typeface="Open Sauce"/>
                          <a:ea typeface="Open Sauce"/>
                        </a:rPr>
                        <a:t>3</a:t>
                      </a:r>
                      <a:endParaRPr b="0" lang="en-US" sz="2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r>
                        <a:rPr b="0" lang="en-US" sz="2900" spc="-219" strike="noStrike">
                          <a:solidFill>
                            <a:srgbClr val="282a29"/>
                          </a:solidFill>
                          <a:latin typeface="Open Sauce"/>
                          <a:ea typeface="Open Sauce"/>
                        </a:rPr>
                        <a:t>S. HARIKRISHNAN</a:t>
                      </a:r>
                      <a:endParaRPr b="0" lang="en-US" sz="2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822960"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r>
                        <a:rPr b="0" lang="en-US" sz="2900" spc="-219" strike="noStrike">
                          <a:solidFill>
                            <a:srgbClr val="282a29"/>
                          </a:solidFill>
                          <a:latin typeface="Open Sauce"/>
                          <a:ea typeface="Open Sauce"/>
                        </a:rPr>
                        <a:t>4</a:t>
                      </a:r>
                      <a:endParaRPr b="0" lang="en-US" sz="2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r>
                        <a:rPr b="0" lang="en-US" sz="2900" spc="-219" strike="noStrike">
                          <a:solidFill>
                            <a:srgbClr val="282a29"/>
                          </a:solidFill>
                          <a:latin typeface="Open Sauce"/>
                          <a:ea typeface="Open Sauce"/>
                        </a:rPr>
                        <a:t>B.  HEMANTH SURIYA</a:t>
                      </a:r>
                      <a:endParaRPr b="0" lang="en-US" sz="2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822960"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r>
                        <a:rPr b="1" lang="en-US" sz="2900" spc="-219" strike="noStrike">
                          <a:solidFill>
                            <a:srgbClr val="282a29"/>
                          </a:solidFill>
                          <a:latin typeface="Open Sauce Semi-Bold"/>
                          <a:ea typeface="Open Sauce Semi-Bold"/>
                        </a:rPr>
                        <a:t>5</a:t>
                      </a:r>
                      <a:endParaRPr b="0" lang="en-US" sz="2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0440" rIns="190440" tIns="190440" bIns="190440" anchor="b">
                      <a:noAutofit/>
                    </a:bodyPr>
                    <a:p>
                      <a:pPr defTabSz="914400">
                        <a:lnSpc>
                          <a:spcPts val="3478"/>
                        </a:lnSpc>
                        <a:tabLst>
                          <a:tab algn="l" pos="0"/>
                        </a:tabLst>
                      </a:pPr>
                      <a:r>
                        <a:rPr b="0" lang="en-US" sz="2900" spc="-219" strike="noStrike">
                          <a:solidFill>
                            <a:srgbClr val="282a29"/>
                          </a:solidFill>
                          <a:latin typeface="Open Sauce"/>
                          <a:ea typeface="Open Sauce"/>
                        </a:rPr>
                        <a:t>ILAIYARAJA .R</a:t>
                      </a:r>
                      <a:endParaRPr b="0" lang="en-US" sz="2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521280">
                <a:tc>
                  <a:txBody>
                    <a:bodyPr lIns="190440" rIns="190440" tIns="190440" bIns="190440" anchor="b">
                      <a:noAutofit/>
                    </a:bodyPr>
                    <a:p>
                      <a:endParaRPr b="0" lang="en-US" sz="1100" spc="-1" strike="noStrike">
                        <a:solidFill>
                          <a:schemeClr val="dk1"/>
                        </a:solidFill>
                        <a:latin typeface="Calibri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0440" rIns="190440" tIns="190440" bIns="190440" anchor="b">
                      <a:noAutofit/>
                    </a:bodyPr>
                    <a:p>
                      <a:endParaRPr b="0" lang="en-US" sz="1100" spc="-1" strike="noStrike">
                        <a:solidFill>
                          <a:schemeClr val="dk1"/>
                        </a:solidFill>
                        <a:latin typeface="Calibri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521280">
                <a:tc>
                  <a:txBody>
                    <a:bodyPr lIns="190440" rIns="190440" tIns="190440" bIns="190440" anchor="b">
                      <a:noAutofit/>
                    </a:bodyPr>
                    <a:p>
                      <a:endParaRPr b="0" lang="en-US" sz="1100" spc="-1" strike="noStrike">
                        <a:solidFill>
                          <a:schemeClr val="dk1"/>
                        </a:solidFill>
                        <a:latin typeface="Calibri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0440" rIns="190440" tIns="190440" bIns="190440" anchor="b">
                      <a:noAutofit/>
                    </a:bodyPr>
                    <a:p>
                      <a:endParaRPr b="0" lang="en-US" sz="1100" spc="-1" strike="noStrike">
                        <a:solidFill>
                          <a:schemeClr val="dk1"/>
                        </a:solidFill>
                        <a:latin typeface="Calibri"/>
                      </a:endParaRPr>
                    </a:p>
                  </a:txBody>
                  <a:tcPr anchor="b" marL="190440" marR="190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5" name="AutoShape 3"/>
          <p:cNvSpPr/>
          <p:nvPr/>
        </p:nvSpPr>
        <p:spPr>
          <a:xfrm>
            <a:off x="0" y="8511480"/>
            <a:ext cx="18267120" cy="720"/>
          </a:xfrm>
          <a:prstGeom prst="line">
            <a:avLst/>
          </a:prstGeom>
          <a:ln w="19050">
            <a:solidFill>
              <a:srgbClr val="282a2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280" bIns="-4428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AutoShape 4"/>
          <p:cNvSpPr/>
          <p:nvPr/>
        </p:nvSpPr>
        <p:spPr>
          <a:xfrm flipV="1">
            <a:off x="10497240" y="0"/>
            <a:ext cx="360" cy="10287000"/>
          </a:xfrm>
          <a:prstGeom prst="line">
            <a:avLst/>
          </a:prstGeom>
          <a:ln w="19050">
            <a:solidFill>
              <a:srgbClr val="282a2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AutoShape 5"/>
          <p:cNvSpPr/>
          <p:nvPr/>
        </p:nvSpPr>
        <p:spPr>
          <a:xfrm>
            <a:off x="0" y="1037880"/>
            <a:ext cx="18267120" cy="360"/>
          </a:xfrm>
          <a:prstGeom prst="line">
            <a:avLst/>
          </a:prstGeom>
          <a:ln w="19050">
            <a:solidFill>
              <a:srgbClr val="282a2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TextBox 6"/>
          <p:cNvSpPr/>
          <p:nvPr/>
        </p:nvSpPr>
        <p:spPr>
          <a:xfrm>
            <a:off x="795960" y="2467440"/>
            <a:ext cx="8576640" cy="604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11900"/>
              </a:lnSpc>
            </a:pPr>
            <a:r>
              <a:rPr b="1" lang="en-US" sz="8500" spc="-1" strike="noStrike">
                <a:solidFill>
                  <a:srgbClr val="282a29"/>
                </a:solidFill>
                <a:latin typeface="Canva Sans Bold"/>
                <a:ea typeface="Canva Sans Bold"/>
              </a:rPr>
              <a:t>Cloud-Hosted-Banking-Solutions</a:t>
            </a:r>
            <a:endParaRPr b="0" lang="en-US" sz="8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TextBox 7"/>
          <p:cNvSpPr/>
          <p:nvPr/>
        </p:nvSpPr>
        <p:spPr>
          <a:xfrm>
            <a:off x="533520" y="1230120"/>
            <a:ext cx="8397000" cy="92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7279"/>
              </a:lnSpc>
            </a:pPr>
            <a:r>
              <a:rPr b="1" lang="en-US" sz="5200" spc="-1" strike="noStrike">
                <a:solidFill>
                  <a:srgbClr val="282a29"/>
                </a:solidFill>
                <a:latin typeface="Canva Sans Bold"/>
                <a:ea typeface="Canva Sans Bold"/>
              </a:rPr>
              <a:t>Project titel: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TextBox 8"/>
          <p:cNvSpPr/>
          <p:nvPr/>
        </p:nvSpPr>
        <p:spPr>
          <a:xfrm>
            <a:off x="1399320" y="8406720"/>
            <a:ext cx="6665400" cy="277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7279"/>
              </a:lnSpc>
            </a:pPr>
            <a:r>
              <a:rPr b="1" lang="en-US" sz="5200" spc="-1" strike="noStrike">
                <a:solidFill>
                  <a:srgbClr val="282a29"/>
                </a:solidFill>
                <a:latin typeface="Canva Sans Bold"/>
                <a:ea typeface="Canva Sans Bold"/>
              </a:rPr>
              <a:t>NM ID:NM2024TMID14716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7640 w 1828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18287550" h="10286550">
                <a:moveTo>
                  <a:pt x="0" y="0"/>
                </a:moveTo>
                <a:lnTo>
                  <a:pt x="18287550" y="0"/>
                </a:lnTo>
                <a:lnTo>
                  <a:pt x="1828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82" name="Group 3"/>
          <p:cNvGrpSpPr/>
          <p:nvPr/>
        </p:nvGrpSpPr>
        <p:grpSpPr>
          <a:xfrm>
            <a:off x="0" y="0"/>
            <a:ext cx="18287280" cy="10286280"/>
            <a:chOff x="0" y="0"/>
            <a:chExt cx="18287280" cy="10286280"/>
          </a:xfrm>
        </p:grpSpPr>
        <p:sp>
          <p:nvSpPr>
            <p:cNvPr id="83" name="Freeform 4"/>
            <p:cNvSpPr/>
            <p:nvPr/>
          </p:nvSpPr>
          <p:spPr>
            <a:xfrm>
              <a:off x="0" y="0"/>
              <a:ext cx="18287280" cy="10286280"/>
            </a:xfrm>
            <a:custGeom>
              <a:avLst/>
              <a:gdLst>
                <a:gd name="textAreaLeft" fmla="*/ 0 w 18287280"/>
                <a:gd name="textAreaRight" fmla="*/ 18287640 w 18287280"/>
                <a:gd name="textAreaTop" fmla="*/ 0 h 10286280"/>
                <a:gd name="textAreaBottom" fmla="*/ 10286640 h 10286280"/>
              </a:gdLst>
              <a:ahLst/>
              <a:rect l="textAreaLeft" t="textAreaTop" r="textAreaRight" b="textAreaBottom"/>
              <a:pathLst>
                <a:path w="24383364" h="13715364">
                  <a:moveTo>
                    <a:pt x="0" y="0"/>
                  </a:moveTo>
                  <a:lnTo>
                    <a:pt x="24383364" y="0"/>
                  </a:lnTo>
                  <a:lnTo>
                    <a:pt x="24383364" y="13715364"/>
                  </a:lnTo>
                  <a:lnTo>
                    <a:pt x="0" y="13715364"/>
                  </a:ln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84" name="Freeform 5"/>
          <p:cNvSpPr/>
          <p:nvPr/>
        </p:nvSpPr>
        <p:spPr>
          <a:xfrm>
            <a:off x="16048800" y="9687240"/>
            <a:ext cx="2152440" cy="513720"/>
          </a:xfrm>
          <a:custGeom>
            <a:avLst/>
            <a:gdLst>
              <a:gd name="textAreaLeft" fmla="*/ 0 w 2152440"/>
              <a:gd name="textAreaRight" fmla="*/ 2152800 w 2152440"/>
              <a:gd name="textAreaTop" fmla="*/ 0 h 513720"/>
              <a:gd name="textAreaBottom" fmla="*/ 514080 h 513720"/>
            </a:gdLst>
            <a:ahLst/>
            <a:rect l="textAreaLeft" t="textAreaTop" r="textAreaRight" b="textAreaBottom"/>
            <a:pathLst>
              <a:path w="2152800" h="513900">
                <a:moveTo>
                  <a:pt x="0" y="0"/>
                </a:moveTo>
                <a:lnTo>
                  <a:pt x="2152800" y="0"/>
                </a:lnTo>
                <a:lnTo>
                  <a:pt x="2152800" y="513900"/>
                </a:lnTo>
                <a:lnTo>
                  <a:pt x="0" y="5139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Freeform 6"/>
          <p:cNvSpPr/>
          <p:nvPr/>
        </p:nvSpPr>
        <p:spPr>
          <a:xfrm>
            <a:off x="11430000" y="0"/>
            <a:ext cx="6857280" cy="10286280"/>
          </a:xfrm>
          <a:custGeom>
            <a:avLst/>
            <a:gdLst>
              <a:gd name="textAreaLeft" fmla="*/ 0 w 6857280"/>
              <a:gd name="textAreaRight" fmla="*/ 6857640 w 685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6857550" h="10286550">
                <a:moveTo>
                  <a:pt x="0" y="0"/>
                </a:moveTo>
                <a:lnTo>
                  <a:pt x="6857550" y="0"/>
                </a:lnTo>
                <a:lnTo>
                  <a:pt x="685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TextBox 7"/>
          <p:cNvSpPr/>
          <p:nvPr/>
        </p:nvSpPr>
        <p:spPr>
          <a:xfrm>
            <a:off x="947880" y="2726640"/>
            <a:ext cx="9533520" cy="177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002"/>
              </a:lnSpc>
            </a:pPr>
            <a:r>
              <a:rPr b="1" lang="en-US" sz="5560" spc="-1" strike="noStrike">
                <a:solidFill>
                  <a:srgbClr val="7068f4"/>
                </a:solidFill>
                <a:latin typeface="Arimo Bold"/>
                <a:ea typeface="Arimo Bold"/>
              </a:rPr>
              <a:t>Cloud-Hosted Banking Solutions</a:t>
            </a:r>
            <a:endParaRPr b="0" lang="en-US" sz="55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Box 8"/>
          <p:cNvSpPr/>
          <p:nvPr/>
        </p:nvSpPr>
        <p:spPr>
          <a:xfrm>
            <a:off x="947880" y="4905360"/>
            <a:ext cx="9533520" cy="171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Explore how cloud-hosted banking analytics can transform your institution with secure, scalable, and cost-effective data insights. This presentation will guide you through the architecture, key benefits, and AWS services for your banking data needs.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88" name="Group 9"/>
          <p:cNvGrpSpPr/>
          <p:nvPr/>
        </p:nvGrpSpPr>
        <p:grpSpPr>
          <a:xfrm>
            <a:off x="942840" y="7035120"/>
            <a:ext cx="442080" cy="442080"/>
            <a:chOff x="942840" y="7035120"/>
            <a:chExt cx="442080" cy="442080"/>
          </a:xfrm>
        </p:grpSpPr>
        <p:sp>
          <p:nvSpPr>
            <p:cNvPr id="89" name="Freeform 10"/>
            <p:cNvSpPr/>
            <p:nvPr/>
          </p:nvSpPr>
          <p:spPr>
            <a:xfrm>
              <a:off x="942840" y="7035120"/>
              <a:ext cx="442080" cy="442080"/>
            </a:xfrm>
            <a:custGeom>
              <a:avLst/>
              <a:gdLst>
                <a:gd name="textAreaLeft" fmla="*/ 0 w 442080"/>
                <a:gd name="textAreaRight" fmla="*/ 442440 w 442080"/>
                <a:gd name="textAreaTop" fmla="*/ 0 h 442080"/>
                <a:gd name="textAreaBottom" fmla="*/ 442440 h 442080"/>
              </a:gdLst>
              <a:ahLst/>
              <a:rect l="textAreaLeft" t="textAreaTop" r="textAreaRight" b="textAreaBottom"/>
              <a:pathLst>
                <a:path w="589915" h="589915">
                  <a:moveTo>
                    <a:pt x="0" y="294894"/>
                  </a:moveTo>
                  <a:cubicBezTo>
                    <a:pt x="0" y="132080"/>
                    <a:pt x="132080" y="0"/>
                    <a:pt x="294894" y="0"/>
                  </a:cubicBezTo>
                  <a:cubicBezTo>
                    <a:pt x="296037" y="0"/>
                    <a:pt x="297307" y="381"/>
                    <a:pt x="298323" y="1016"/>
                  </a:cubicBezTo>
                  <a:lnTo>
                    <a:pt x="294894" y="6350"/>
                  </a:lnTo>
                  <a:lnTo>
                    <a:pt x="294894" y="0"/>
                  </a:lnTo>
                  <a:lnTo>
                    <a:pt x="294894" y="6350"/>
                  </a:lnTo>
                  <a:lnTo>
                    <a:pt x="294894" y="0"/>
                  </a:lnTo>
                  <a:cubicBezTo>
                    <a:pt x="457835" y="0"/>
                    <a:pt x="589915" y="132080"/>
                    <a:pt x="589915" y="294894"/>
                  </a:cubicBezTo>
                  <a:cubicBezTo>
                    <a:pt x="589915" y="296545"/>
                    <a:pt x="589280" y="298196"/>
                    <a:pt x="588010" y="299339"/>
                  </a:cubicBezTo>
                  <a:lnTo>
                    <a:pt x="583565" y="294894"/>
                  </a:lnTo>
                  <a:lnTo>
                    <a:pt x="589915" y="294894"/>
                  </a:lnTo>
                  <a:cubicBezTo>
                    <a:pt x="589915" y="457835"/>
                    <a:pt x="457835" y="589788"/>
                    <a:pt x="295021" y="589788"/>
                  </a:cubicBezTo>
                  <a:lnTo>
                    <a:pt x="295021" y="583438"/>
                  </a:lnTo>
                  <a:lnTo>
                    <a:pt x="295021" y="577088"/>
                  </a:lnTo>
                  <a:lnTo>
                    <a:pt x="295021" y="583438"/>
                  </a:lnTo>
                  <a:lnTo>
                    <a:pt x="295021" y="589788"/>
                  </a:lnTo>
                  <a:cubicBezTo>
                    <a:pt x="132080" y="589915"/>
                    <a:pt x="0" y="457835"/>
                    <a:pt x="0" y="294894"/>
                  </a:cubicBezTo>
                  <a:lnTo>
                    <a:pt x="6350" y="294894"/>
                  </a:lnTo>
                  <a:lnTo>
                    <a:pt x="0" y="294894"/>
                  </a:lnTo>
                  <a:moveTo>
                    <a:pt x="12700" y="294894"/>
                  </a:moveTo>
                  <a:lnTo>
                    <a:pt x="6350" y="294894"/>
                  </a:lnTo>
                  <a:lnTo>
                    <a:pt x="12700" y="294894"/>
                  </a:lnTo>
                  <a:cubicBezTo>
                    <a:pt x="12700" y="450850"/>
                    <a:pt x="139065" y="577215"/>
                    <a:pt x="294894" y="577215"/>
                  </a:cubicBezTo>
                  <a:cubicBezTo>
                    <a:pt x="298450" y="577215"/>
                    <a:pt x="301244" y="580009"/>
                    <a:pt x="301244" y="583565"/>
                  </a:cubicBezTo>
                  <a:cubicBezTo>
                    <a:pt x="301244" y="587121"/>
                    <a:pt x="298450" y="589915"/>
                    <a:pt x="294894" y="589915"/>
                  </a:cubicBezTo>
                  <a:cubicBezTo>
                    <a:pt x="291338" y="589915"/>
                    <a:pt x="288544" y="587121"/>
                    <a:pt x="288544" y="583565"/>
                  </a:cubicBezTo>
                  <a:cubicBezTo>
                    <a:pt x="288544" y="580009"/>
                    <a:pt x="291338" y="577215"/>
                    <a:pt x="294894" y="577215"/>
                  </a:cubicBezTo>
                  <a:cubicBezTo>
                    <a:pt x="450723" y="577215"/>
                    <a:pt x="577088" y="450850"/>
                    <a:pt x="577088" y="295021"/>
                  </a:cubicBezTo>
                  <a:cubicBezTo>
                    <a:pt x="577088" y="293370"/>
                    <a:pt x="577723" y="291719"/>
                    <a:pt x="578993" y="290576"/>
                  </a:cubicBezTo>
                  <a:lnTo>
                    <a:pt x="583438" y="295021"/>
                  </a:lnTo>
                  <a:lnTo>
                    <a:pt x="577088" y="295021"/>
                  </a:lnTo>
                  <a:cubicBezTo>
                    <a:pt x="577215" y="139065"/>
                    <a:pt x="450850" y="12700"/>
                    <a:pt x="294894" y="12700"/>
                  </a:cubicBezTo>
                  <a:cubicBezTo>
                    <a:pt x="293751" y="12700"/>
                    <a:pt x="292481" y="12319"/>
                    <a:pt x="291465" y="11684"/>
                  </a:cubicBezTo>
                  <a:lnTo>
                    <a:pt x="294894" y="6350"/>
                  </a:lnTo>
                  <a:lnTo>
                    <a:pt x="294894" y="12700"/>
                  </a:lnTo>
                  <a:cubicBezTo>
                    <a:pt x="139065" y="12700"/>
                    <a:pt x="12700" y="139065"/>
                    <a:pt x="12700" y="29489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7640 w 1828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18287550" h="10286550">
                <a:moveTo>
                  <a:pt x="0" y="0"/>
                </a:moveTo>
                <a:lnTo>
                  <a:pt x="18287550" y="0"/>
                </a:lnTo>
                <a:lnTo>
                  <a:pt x="1828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91" name="Group 3"/>
          <p:cNvGrpSpPr/>
          <p:nvPr/>
        </p:nvGrpSpPr>
        <p:grpSpPr>
          <a:xfrm>
            <a:off x="0" y="0"/>
            <a:ext cx="18287280" cy="10286280"/>
            <a:chOff x="0" y="0"/>
            <a:chExt cx="18287280" cy="10286280"/>
          </a:xfrm>
        </p:grpSpPr>
        <p:sp>
          <p:nvSpPr>
            <p:cNvPr id="92" name="Freeform 4"/>
            <p:cNvSpPr/>
            <p:nvPr/>
          </p:nvSpPr>
          <p:spPr>
            <a:xfrm>
              <a:off x="0" y="0"/>
              <a:ext cx="18287280" cy="10286280"/>
            </a:xfrm>
            <a:custGeom>
              <a:avLst/>
              <a:gdLst>
                <a:gd name="textAreaLeft" fmla="*/ 0 w 18287280"/>
                <a:gd name="textAreaRight" fmla="*/ 18287640 w 18287280"/>
                <a:gd name="textAreaTop" fmla="*/ 0 h 10286280"/>
                <a:gd name="textAreaBottom" fmla="*/ 10286640 h 10286280"/>
              </a:gdLst>
              <a:ahLst/>
              <a:rect l="textAreaLeft" t="textAreaTop" r="textAreaRight" b="textAreaBottom"/>
              <a:pathLst>
                <a:path w="24383364" h="13715364">
                  <a:moveTo>
                    <a:pt x="0" y="0"/>
                  </a:moveTo>
                  <a:lnTo>
                    <a:pt x="24383364" y="0"/>
                  </a:lnTo>
                  <a:lnTo>
                    <a:pt x="24383364" y="13715364"/>
                  </a:lnTo>
                  <a:lnTo>
                    <a:pt x="0" y="13715364"/>
                  </a:ln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93" name="Freeform 5"/>
          <p:cNvSpPr/>
          <p:nvPr/>
        </p:nvSpPr>
        <p:spPr>
          <a:xfrm>
            <a:off x="0" y="0"/>
            <a:ext cx="6857280" cy="10286280"/>
          </a:xfrm>
          <a:custGeom>
            <a:avLst/>
            <a:gdLst>
              <a:gd name="textAreaLeft" fmla="*/ 0 w 6857280"/>
              <a:gd name="textAreaRight" fmla="*/ 6857640 w 685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6857550" h="10286550">
                <a:moveTo>
                  <a:pt x="0" y="0"/>
                </a:moveTo>
                <a:lnTo>
                  <a:pt x="6857550" y="0"/>
                </a:lnTo>
                <a:lnTo>
                  <a:pt x="685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Box 6"/>
          <p:cNvSpPr/>
          <p:nvPr/>
        </p:nvSpPr>
        <p:spPr>
          <a:xfrm>
            <a:off x="7805880" y="2666160"/>
            <a:ext cx="7126200" cy="88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002"/>
              </a:lnSpc>
            </a:pPr>
            <a:r>
              <a:rPr b="1" lang="en-US" sz="5560" spc="-1" strike="noStrike">
                <a:solidFill>
                  <a:srgbClr val="7068f4"/>
                </a:solidFill>
                <a:latin typeface="Arimo Bold"/>
                <a:ea typeface="Arimo Bold"/>
              </a:rPr>
              <a:t>The Scenario</a:t>
            </a:r>
            <a:endParaRPr b="0" lang="en-US" sz="556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95" name="Group 7"/>
          <p:cNvGrpSpPr/>
          <p:nvPr/>
        </p:nvGrpSpPr>
        <p:grpSpPr>
          <a:xfrm>
            <a:off x="7805880" y="4334400"/>
            <a:ext cx="608400" cy="608400"/>
            <a:chOff x="7805880" y="4334400"/>
            <a:chExt cx="608400" cy="608400"/>
          </a:xfrm>
        </p:grpSpPr>
        <p:sp>
          <p:nvSpPr>
            <p:cNvPr id="96" name="Freeform 8"/>
            <p:cNvSpPr/>
            <p:nvPr/>
          </p:nvSpPr>
          <p:spPr>
            <a:xfrm>
              <a:off x="7805880" y="4334400"/>
              <a:ext cx="608400" cy="608400"/>
            </a:xfrm>
            <a:custGeom>
              <a:avLst/>
              <a:gdLst>
                <a:gd name="textAreaLeft" fmla="*/ 0 w 608400"/>
                <a:gd name="textAreaRight" fmla="*/ 608760 w 608400"/>
                <a:gd name="textAreaTop" fmla="*/ 0 h 608400"/>
                <a:gd name="textAreaBottom" fmla="*/ 608760 h 608400"/>
              </a:gdLst>
              <a:ahLst/>
              <a:rect l="textAreaLeft" t="textAreaTop" r="textAreaRight" b="textAreaBottom"/>
              <a:pathLst>
                <a:path w="811784" h="811784">
                  <a:moveTo>
                    <a:pt x="0" y="324739"/>
                  </a:moveTo>
                  <a:cubicBezTo>
                    <a:pt x="0" y="145415"/>
                    <a:pt x="145415" y="0"/>
                    <a:pt x="324739" y="0"/>
                  </a:cubicBezTo>
                  <a:lnTo>
                    <a:pt x="487045" y="0"/>
                  </a:lnTo>
                  <a:cubicBezTo>
                    <a:pt x="666369" y="0"/>
                    <a:pt x="811784" y="145415"/>
                    <a:pt x="811784" y="324739"/>
                  </a:cubicBezTo>
                  <a:lnTo>
                    <a:pt x="811784" y="487045"/>
                  </a:lnTo>
                  <a:cubicBezTo>
                    <a:pt x="811784" y="666369"/>
                    <a:pt x="666369" y="811784"/>
                    <a:pt x="487045" y="811784"/>
                  </a:cubicBezTo>
                  <a:lnTo>
                    <a:pt x="324739" y="811784"/>
                  </a:lnTo>
                  <a:cubicBezTo>
                    <a:pt x="145415" y="811784"/>
                    <a:pt x="0" y="666369"/>
                    <a:pt x="0" y="487045"/>
                  </a:cubicBez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97" name="TextBox 9"/>
          <p:cNvSpPr/>
          <p:nvPr/>
        </p:nvSpPr>
        <p:spPr>
          <a:xfrm>
            <a:off x="8034840" y="4463280"/>
            <a:ext cx="150480" cy="42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3311"/>
              </a:lnSpc>
            </a:pPr>
            <a:r>
              <a:rPr b="1" lang="en-US" sz="3309" spc="-1" strike="noStrike">
                <a:solidFill>
                  <a:srgbClr val="272525"/>
                </a:solidFill>
                <a:latin typeface="Arimo Bold"/>
                <a:ea typeface="Arimo Bold"/>
              </a:rPr>
              <a:t>1</a:t>
            </a:r>
            <a:endParaRPr b="0" lang="en-US" sz="330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TextBox 10"/>
          <p:cNvSpPr/>
          <p:nvPr/>
        </p:nvSpPr>
        <p:spPr>
          <a:xfrm>
            <a:off x="8686080" y="4286880"/>
            <a:ext cx="3750840" cy="88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Modernize Banking Analytics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Box 11"/>
          <p:cNvSpPr/>
          <p:nvPr/>
        </p:nvSpPr>
        <p:spPr>
          <a:xfrm>
            <a:off x="8686080" y="5311080"/>
            <a:ext cx="3750840" cy="21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Your bank is looking to upgrade its data analytics capabilities to drive better customer experiences and operational efficiency.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00" name="Group 12"/>
          <p:cNvGrpSpPr/>
          <p:nvPr/>
        </p:nvGrpSpPr>
        <p:grpSpPr>
          <a:xfrm>
            <a:off x="12708360" y="4334400"/>
            <a:ext cx="608400" cy="608400"/>
            <a:chOff x="12708360" y="4334400"/>
            <a:chExt cx="608400" cy="608400"/>
          </a:xfrm>
        </p:grpSpPr>
        <p:sp>
          <p:nvSpPr>
            <p:cNvPr id="101" name="Freeform 13"/>
            <p:cNvSpPr/>
            <p:nvPr/>
          </p:nvSpPr>
          <p:spPr>
            <a:xfrm>
              <a:off x="12708360" y="4334400"/>
              <a:ext cx="608400" cy="608400"/>
            </a:xfrm>
            <a:custGeom>
              <a:avLst/>
              <a:gdLst>
                <a:gd name="textAreaLeft" fmla="*/ 0 w 608400"/>
                <a:gd name="textAreaRight" fmla="*/ 608760 w 608400"/>
                <a:gd name="textAreaTop" fmla="*/ 0 h 608400"/>
                <a:gd name="textAreaBottom" fmla="*/ 608760 h 608400"/>
              </a:gdLst>
              <a:ahLst/>
              <a:rect l="textAreaLeft" t="textAreaTop" r="textAreaRight" b="textAreaBottom"/>
              <a:pathLst>
                <a:path w="811784" h="811784">
                  <a:moveTo>
                    <a:pt x="0" y="324739"/>
                  </a:moveTo>
                  <a:cubicBezTo>
                    <a:pt x="0" y="145415"/>
                    <a:pt x="145415" y="0"/>
                    <a:pt x="324739" y="0"/>
                  </a:cubicBezTo>
                  <a:lnTo>
                    <a:pt x="487045" y="0"/>
                  </a:lnTo>
                  <a:cubicBezTo>
                    <a:pt x="666369" y="0"/>
                    <a:pt x="811784" y="145415"/>
                    <a:pt x="811784" y="324739"/>
                  </a:cubicBezTo>
                  <a:lnTo>
                    <a:pt x="811784" y="487045"/>
                  </a:lnTo>
                  <a:cubicBezTo>
                    <a:pt x="811784" y="666369"/>
                    <a:pt x="666369" y="811784"/>
                    <a:pt x="487045" y="811784"/>
                  </a:cubicBezTo>
                  <a:lnTo>
                    <a:pt x="324739" y="811784"/>
                  </a:lnTo>
                  <a:cubicBezTo>
                    <a:pt x="145415" y="811784"/>
                    <a:pt x="0" y="666369"/>
                    <a:pt x="0" y="487045"/>
                  </a:cubicBez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02" name="TextBox 14"/>
          <p:cNvSpPr/>
          <p:nvPr/>
        </p:nvSpPr>
        <p:spPr>
          <a:xfrm>
            <a:off x="12893400" y="4463280"/>
            <a:ext cx="238680" cy="42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3311"/>
              </a:lnSpc>
            </a:pPr>
            <a:r>
              <a:rPr b="1" lang="en-US" sz="3309" spc="-1" strike="noStrike">
                <a:solidFill>
                  <a:srgbClr val="272525"/>
                </a:solidFill>
                <a:latin typeface="Arimo Bold"/>
                <a:ea typeface="Arimo Bold"/>
              </a:rPr>
              <a:t>2</a:t>
            </a:r>
            <a:endParaRPr b="0" lang="en-US" sz="330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TextBox 15"/>
          <p:cNvSpPr/>
          <p:nvPr/>
        </p:nvSpPr>
        <p:spPr>
          <a:xfrm>
            <a:off x="13588560" y="4286880"/>
            <a:ext cx="3562920" cy="88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Leverage the Cloud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TextBox 16"/>
          <p:cNvSpPr/>
          <p:nvPr/>
        </p:nvSpPr>
        <p:spPr>
          <a:xfrm>
            <a:off x="13588560" y="4865760"/>
            <a:ext cx="3750840" cy="25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You want to explore how cloud-hosted solutions can provide greater scalability, security, and cost-savings compared to on-premises infrastructure.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7640 w 1828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18287550" h="10286550">
                <a:moveTo>
                  <a:pt x="0" y="0"/>
                </a:moveTo>
                <a:lnTo>
                  <a:pt x="18287550" y="0"/>
                </a:lnTo>
                <a:lnTo>
                  <a:pt x="1828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06" name="Group 3"/>
          <p:cNvGrpSpPr/>
          <p:nvPr/>
        </p:nvGrpSpPr>
        <p:grpSpPr>
          <a:xfrm>
            <a:off x="0" y="0"/>
            <a:ext cx="18287280" cy="10286280"/>
            <a:chOff x="0" y="0"/>
            <a:chExt cx="18287280" cy="10286280"/>
          </a:xfrm>
        </p:grpSpPr>
        <p:sp>
          <p:nvSpPr>
            <p:cNvPr id="107" name="Freeform 4"/>
            <p:cNvSpPr/>
            <p:nvPr/>
          </p:nvSpPr>
          <p:spPr>
            <a:xfrm>
              <a:off x="0" y="0"/>
              <a:ext cx="18287280" cy="10286280"/>
            </a:xfrm>
            <a:custGeom>
              <a:avLst/>
              <a:gdLst>
                <a:gd name="textAreaLeft" fmla="*/ 0 w 18287280"/>
                <a:gd name="textAreaRight" fmla="*/ 18287640 w 18287280"/>
                <a:gd name="textAreaTop" fmla="*/ 0 h 10286280"/>
                <a:gd name="textAreaBottom" fmla="*/ 10286640 h 10286280"/>
              </a:gdLst>
              <a:ahLst/>
              <a:rect l="textAreaLeft" t="textAreaTop" r="textAreaRight" b="textAreaBottom"/>
              <a:pathLst>
                <a:path w="24383364" h="13715364">
                  <a:moveTo>
                    <a:pt x="0" y="0"/>
                  </a:moveTo>
                  <a:lnTo>
                    <a:pt x="24383364" y="0"/>
                  </a:lnTo>
                  <a:lnTo>
                    <a:pt x="24383364" y="13715364"/>
                  </a:lnTo>
                  <a:lnTo>
                    <a:pt x="0" y="13715364"/>
                  </a:ln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08" name="TextBox 5"/>
          <p:cNvSpPr/>
          <p:nvPr/>
        </p:nvSpPr>
        <p:spPr>
          <a:xfrm>
            <a:off x="947880" y="2321280"/>
            <a:ext cx="8533800" cy="177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002"/>
              </a:lnSpc>
            </a:pPr>
            <a:r>
              <a:rPr b="1" lang="en-US" sz="5560" spc="-1" strike="noStrike">
                <a:solidFill>
                  <a:srgbClr val="7068f4"/>
                </a:solidFill>
                <a:latin typeface="Arimo Bold"/>
                <a:ea typeface="Arimo Bold"/>
              </a:rPr>
              <a:t>Cloud-Hosted Architecture</a:t>
            </a:r>
            <a:endParaRPr b="0" lang="en-US" sz="55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TextBox 6"/>
          <p:cNvSpPr/>
          <p:nvPr/>
        </p:nvSpPr>
        <p:spPr>
          <a:xfrm>
            <a:off x="947880" y="452700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7068f4"/>
                </a:solidFill>
                <a:latin typeface="Arimo Bold"/>
                <a:ea typeface="Arimo Bold"/>
              </a:rPr>
              <a:t>Secure Data Lake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TextBox 7"/>
          <p:cNvSpPr/>
          <p:nvPr/>
        </p:nvSpPr>
        <p:spPr>
          <a:xfrm>
            <a:off x="947880" y="5214600"/>
            <a:ext cx="3601440" cy="128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Ingest and store banking data securely in an Amazon S3 data lake.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Box 8"/>
          <p:cNvSpPr/>
          <p:nvPr/>
        </p:nvSpPr>
        <p:spPr>
          <a:xfrm>
            <a:off x="5220360" y="4527000"/>
            <a:ext cx="3562920" cy="88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7068f4"/>
                </a:solidFill>
                <a:latin typeface="Arimo Bold"/>
                <a:ea typeface="Arimo Bold"/>
              </a:rPr>
              <a:t>Scalable Analytics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Box 9"/>
          <p:cNvSpPr/>
          <p:nvPr/>
        </p:nvSpPr>
        <p:spPr>
          <a:xfrm>
            <a:off x="5220360" y="5214600"/>
            <a:ext cx="3601440" cy="171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Analyze data at scale using Amazon Athena and Amazon Redshift for fast, flexible querying.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TextBox 10"/>
          <p:cNvSpPr/>
          <p:nvPr/>
        </p:nvSpPr>
        <p:spPr>
          <a:xfrm>
            <a:off x="9493200" y="4527000"/>
            <a:ext cx="3601440" cy="88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7068f4"/>
                </a:solidFill>
                <a:latin typeface="Arimo Bold"/>
                <a:ea typeface="Arimo Bold"/>
              </a:rPr>
              <a:t>Interactive Dashboards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TextBox 11"/>
          <p:cNvSpPr/>
          <p:nvPr/>
        </p:nvSpPr>
        <p:spPr>
          <a:xfrm>
            <a:off x="9493200" y="5659920"/>
            <a:ext cx="3601440" cy="128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Build interactive, self-service dashboards with Amazon QuickSight.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TextBox 12"/>
          <p:cNvSpPr/>
          <p:nvPr/>
        </p:nvSpPr>
        <p:spPr>
          <a:xfrm>
            <a:off x="13766040" y="4527000"/>
            <a:ext cx="3562920" cy="88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7068f4"/>
                </a:solidFill>
                <a:latin typeface="Arimo Bold"/>
                <a:ea typeface="Arimo Bold"/>
              </a:rPr>
              <a:t>Integrated Ecosystem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TextBox 13"/>
          <p:cNvSpPr/>
          <p:nvPr/>
        </p:nvSpPr>
        <p:spPr>
          <a:xfrm>
            <a:off x="13766040" y="5659920"/>
            <a:ext cx="3601440" cy="171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Leverage the full suite of AWS services for a seamless, end-to-end analytics solution.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7640 w 1828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18287550" h="10286550">
                <a:moveTo>
                  <a:pt x="0" y="0"/>
                </a:moveTo>
                <a:lnTo>
                  <a:pt x="18287550" y="0"/>
                </a:lnTo>
                <a:lnTo>
                  <a:pt x="1828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18" name="Group 3"/>
          <p:cNvGrpSpPr/>
          <p:nvPr/>
        </p:nvGrpSpPr>
        <p:grpSpPr>
          <a:xfrm>
            <a:off x="0" y="0"/>
            <a:ext cx="18287280" cy="10286280"/>
            <a:chOff x="0" y="0"/>
            <a:chExt cx="18287280" cy="10286280"/>
          </a:xfrm>
        </p:grpSpPr>
        <p:sp>
          <p:nvSpPr>
            <p:cNvPr id="119" name="Freeform 4"/>
            <p:cNvSpPr/>
            <p:nvPr/>
          </p:nvSpPr>
          <p:spPr>
            <a:xfrm>
              <a:off x="0" y="0"/>
              <a:ext cx="18287280" cy="10286280"/>
            </a:xfrm>
            <a:custGeom>
              <a:avLst/>
              <a:gdLst>
                <a:gd name="textAreaLeft" fmla="*/ 0 w 18287280"/>
                <a:gd name="textAreaRight" fmla="*/ 18287640 w 18287280"/>
                <a:gd name="textAreaTop" fmla="*/ 0 h 10286280"/>
                <a:gd name="textAreaBottom" fmla="*/ 10286640 h 10286280"/>
              </a:gdLst>
              <a:ahLst/>
              <a:rect l="textAreaLeft" t="textAreaTop" r="textAreaRight" b="textAreaBottom"/>
              <a:pathLst>
                <a:path w="24383364" h="13715364">
                  <a:moveTo>
                    <a:pt x="0" y="0"/>
                  </a:moveTo>
                  <a:lnTo>
                    <a:pt x="24383364" y="0"/>
                  </a:lnTo>
                  <a:lnTo>
                    <a:pt x="24383364" y="13715364"/>
                  </a:lnTo>
                  <a:lnTo>
                    <a:pt x="0" y="13715364"/>
                  </a:ln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20" name="Freeform 5"/>
          <p:cNvSpPr/>
          <p:nvPr/>
        </p:nvSpPr>
        <p:spPr>
          <a:xfrm>
            <a:off x="0" y="0"/>
            <a:ext cx="18287280" cy="3384720"/>
          </a:xfrm>
          <a:custGeom>
            <a:avLst/>
            <a:gdLst>
              <a:gd name="textAreaLeft" fmla="*/ 0 w 18287280"/>
              <a:gd name="textAreaRight" fmla="*/ 18287640 w 18287280"/>
              <a:gd name="textAreaTop" fmla="*/ 0 h 3384720"/>
              <a:gd name="textAreaBottom" fmla="*/ 3385080 h 3384720"/>
            </a:gdLst>
            <a:ahLst/>
            <a:rect l="textAreaLeft" t="textAreaTop" r="textAreaRight" b="textAreaBottom"/>
            <a:pathLst>
              <a:path w="18287550" h="3384900">
                <a:moveTo>
                  <a:pt x="0" y="0"/>
                </a:moveTo>
                <a:lnTo>
                  <a:pt x="18287550" y="0"/>
                </a:lnTo>
                <a:lnTo>
                  <a:pt x="18287550" y="3384900"/>
                </a:lnTo>
                <a:lnTo>
                  <a:pt x="0" y="33849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Box 6"/>
          <p:cNvSpPr/>
          <p:nvPr/>
        </p:nvSpPr>
        <p:spPr>
          <a:xfrm>
            <a:off x="947880" y="4679640"/>
            <a:ext cx="7126200" cy="88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002"/>
              </a:lnSpc>
            </a:pPr>
            <a:r>
              <a:rPr b="1" lang="en-US" sz="5560" spc="-1" strike="noStrike">
                <a:solidFill>
                  <a:srgbClr val="7068f4"/>
                </a:solidFill>
                <a:latin typeface="Arimo Bold"/>
                <a:ea typeface="Arimo Bold"/>
              </a:rPr>
              <a:t>Prior Knowledge</a:t>
            </a:r>
            <a:endParaRPr b="0" lang="en-US" sz="556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22" name="Group 7"/>
          <p:cNvGrpSpPr/>
          <p:nvPr/>
        </p:nvGrpSpPr>
        <p:grpSpPr>
          <a:xfrm>
            <a:off x="947880" y="6043680"/>
            <a:ext cx="5282640" cy="2881800"/>
            <a:chOff x="947880" y="6043680"/>
            <a:chExt cx="5282640" cy="2881800"/>
          </a:xfrm>
        </p:grpSpPr>
        <p:sp>
          <p:nvSpPr>
            <p:cNvPr id="123" name="Freeform 8"/>
            <p:cNvSpPr/>
            <p:nvPr/>
          </p:nvSpPr>
          <p:spPr>
            <a:xfrm>
              <a:off x="947880" y="6043680"/>
              <a:ext cx="5282640" cy="2881800"/>
            </a:xfrm>
            <a:custGeom>
              <a:avLst/>
              <a:gdLst>
                <a:gd name="textAreaLeft" fmla="*/ 0 w 5282640"/>
                <a:gd name="textAreaRight" fmla="*/ 5283000 w 5282640"/>
                <a:gd name="textAreaTop" fmla="*/ 0 h 2881800"/>
                <a:gd name="textAreaBottom" fmla="*/ 2882160 h 2881800"/>
              </a:gdLst>
              <a:ahLst/>
              <a:rect l="textAreaLeft" t="textAreaTop" r="textAreaRight" b="textAreaBottom"/>
              <a:pathLst>
                <a:path w="7044055" h="3843020">
                  <a:moveTo>
                    <a:pt x="0" y="324993"/>
                  </a:moveTo>
                  <a:cubicBezTo>
                    <a:pt x="0" y="145542"/>
                    <a:pt x="145542" y="0"/>
                    <a:pt x="324993" y="0"/>
                  </a:cubicBezTo>
                  <a:lnTo>
                    <a:pt x="6719062" y="0"/>
                  </a:lnTo>
                  <a:cubicBezTo>
                    <a:pt x="6898513" y="0"/>
                    <a:pt x="7044055" y="145542"/>
                    <a:pt x="7044055" y="324993"/>
                  </a:cubicBezTo>
                  <a:lnTo>
                    <a:pt x="7044055" y="3518027"/>
                  </a:lnTo>
                  <a:cubicBezTo>
                    <a:pt x="7044055" y="3697478"/>
                    <a:pt x="6898513" y="3843020"/>
                    <a:pt x="6719062" y="3843020"/>
                  </a:cubicBezTo>
                  <a:lnTo>
                    <a:pt x="324993" y="3843020"/>
                  </a:lnTo>
                  <a:cubicBezTo>
                    <a:pt x="145542" y="3843020"/>
                    <a:pt x="0" y="3697478"/>
                    <a:pt x="0" y="3518027"/>
                  </a:cubicBez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24" name="TextBox 9"/>
          <p:cNvSpPr/>
          <p:nvPr/>
        </p:nvSpPr>
        <p:spPr>
          <a:xfrm>
            <a:off x="1218600" y="626616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Data Sources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TextBox 10"/>
          <p:cNvSpPr/>
          <p:nvPr/>
        </p:nvSpPr>
        <p:spPr>
          <a:xfrm>
            <a:off x="1218600" y="6845760"/>
            <a:ext cx="4741200" cy="171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Understanding your bank's key data sources, such as customer transactions, account information, and market data.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26" name="Group 11"/>
          <p:cNvGrpSpPr/>
          <p:nvPr/>
        </p:nvGrpSpPr>
        <p:grpSpPr>
          <a:xfrm>
            <a:off x="6501960" y="6043680"/>
            <a:ext cx="5282640" cy="2881800"/>
            <a:chOff x="6501960" y="6043680"/>
            <a:chExt cx="5282640" cy="2881800"/>
          </a:xfrm>
        </p:grpSpPr>
        <p:sp>
          <p:nvSpPr>
            <p:cNvPr id="127" name="Freeform 12"/>
            <p:cNvSpPr/>
            <p:nvPr/>
          </p:nvSpPr>
          <p:spPr>
            <a:xfrm>
              <a:off x="6501960" y="6043680"/>
              <a:ext cx="5282640" cy="2881800"/>
            </a:xfrm>
            <a:custGeom>
              <a:avLst/>
              <a:gdLst>
                <a:gd name="textAreaLeft" fmla="*/ 0 w 5282640"/>
                <a:gd name="textAreaRight" fmla="*/ 5283000 w 5282640"/>
                <a:gd name="textAreaTop" fmla="*/ 0 h 2881800"/>
                <a:gd name="textAreaBottom" fmla="*/ 2882160 h 2881800"/>
              </a:gdLst>
              <a:ahLst/>
              <a:rect l="textAreaLeft" t="textAreaTop" r="textAreaRight" b="textAreaBottom"/>
              <a:pathLst>
                <a:path w="7044055" h="3843020">
                  <a:moveTo>
                    <a:pt x="0" y="324993"/>
                  </a:moveTo>
                  <a:cubicBezTo>
                    <a:pt x="0" y="145542"/>
                    <a:pt x="145542" y="0"/>
                    <a:pt x="324993" y="0"/>
                  </a:cubicBezTo>
                  <a:lnTo>
                    <a:pt x="6719062" y="0"/>
                  </a:lnTo>
                  <a:cubicBezTo>
                    <a:pt x="6898513" y="0"/>
                    <a:pt x="7044055" y="145542"/>
                    <a:pt x="7044055" y="324993"/>
                  </a:cubicBezTo>
                  <a:lnTo>
                    <a:pt x="7044055" y="3518027"/>
                  </a:lnTo>
                  <a:cubicBezTo>
                    <a:pt x="7044055" y="3697478"/>
                    <a:pt x="6898513" y="3843020"/>
                    <a:pt x="6719062" y="3843020"/>
                  </a:cubicBezTo>
                  <a:lnTo>
                    <a:pt x="324993" y="3843020"/>
                  </a:lnTo>
                  <a:cubicBezTo>
                    <a:pt x="145542" y="3843020"/>
                    <a:pt x="0" y="3697478"/>
                    <a:pt x="0" y="3518027"/>
                  </a:cubicBez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28" name="TextBox 13"/>
          <p:cNvSpPr/>
          <p:nvPr/>
        </p:nvSpPr>
        <p:spPr>
          <a:xfrm>
            <a:off x="6773040" y="6266160"/>
            <a:ext cx="3780720" cy="88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Analytics Requirements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TextBox 14"/>
          <p:cNvSpPr/>
          <p:nvPr/>
        </p:nvSpPr>
        <p:spPr>
          <a:xfrm>
            <a:off x="6596640" y="7322040"/>
            <a:ext cx="4741200" cy="171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Defining the specific analytical needs of your bank, such as customer segmentation, fraud detection, and risk management.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0" name="Group 15"/>
          <p:cNvGrpSpPr/>
          <p:nvPr/>
        </p:nvGrpSpPr>
        <p:grpSpPr>
          <a:xfrm>
            <a:off x="12056400" y="6043680"/>
            <a:ext cx="5282640" cy="2881800"/>
            <a:chOff x="12056400" y="6043680"/>
            <a:chExt cx="5282640" cy="2881800"/>
          </a:xfrm>
        </p:grpSpPr>
        <p:sp>
          <p:nvSpPr>
            <p:cNvPr id="131" name="Freeform 16"/>
            <p:cNvSpPr/>
            <p:nvPr/>
          </p:nvSpPr>
          <p:spPr>
            <a:xfrm>
              <a:off x="12056400" y="6043680"/>
              <a:ext cx="5282640" cy="2881800"/>
            </a:xfrm>
            <a:custGeom>
              <a:avLst/>
              <a:gdLst>
                <a:gd name="textAreaLeft" fmla="*/ 0 w 5282640"/>
                <a:gd name="textAreaRight" fmla="*/ 5283000 w 5282640"/>
                <a:gd name="textAreaTop" fmla="*/ 0 h 2881800"/>
                <a:gd name="textAreaBottom" fmla="*/ 2882160 h 2881800"/>
              </a:gdLst>
              <a:ahLst/>
              <a:rect l="textAreaLeft" t="textAreaTop" r="textAreaRight" b="textAreaBottom"/>
              <a:pathLst>
                <a:path w="7044055" h="3843020">
                  <a:moveTo>
                    <a:pt x="0" y="324993"/>
                  </a:moveTo>
                  <a:cubicBezTo>
                    <a:pt x="0" y="145542"/>
                    <a:pt x="145542" y="0"/>
                    <a:pt x="324993" y="0"/>
                  </a:cubicBezTo>
                  <a:lnTo>
                    <a:pt x="6719062" y="0"/>
                  </a:lnTo>
                  <a:cubicBezTo>
                    <a:pt x="6898513" y="0"/>
                    <a:pt x="7044055" y="145542"/>
                    <a:pt x="7044055" y="324993"/>
                  </a:cubicBezTo>
                  <a:lnTo>
                    <a:pt x="7044055" y="3518027"/>
                  </a:lnTo>
                  <a:cubicBezTo>
                    <a:pt x="7044055" y="3697478"/>
                    <a:pt x="6898513" y="3843020"/>
                    <a:pt x="6719062" y="3843020"/>
                  </a:cubicBezTo>
                  <a:lnTo>
                    <a:pt x="324993" y="3843020"/>
                  </a:lnTo>
                  <a:cubicBezTo>
                    <a:pt x="145542" y="3843020"/>
                    <a:pt x="0" y="3697478"/>
                    <a:pt x="0" y="3518027"/>
                  </a:cubicBez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32" name="TextBox 17"/>
          <p:cNvSpPr/>
          <p:nvPr/>
        </p:nvSpPr>
        <p:spPr>
          <a:xfrm>
            <a:off x="12327480" y="626616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Cloud Familiarity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Box 18"/>
          <p:cNvSpPr/>
          <p:nvPr/>
        </p:nvSpPr>
        <p:spPr>
          <a:xfrm>
            <a:off x="12327480" y="6845760"/>
            <a:ext cx="4741200" cy="128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Some familiarity with cloud computing concepts and AWS services for data and analytics.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7640 w 1828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18287550" h="10286550">
                <a:moveTo>
                  <a:pt x="0" y="0"/>
                </a:moveTo>
                <a:lnTo>
                  <a:pt x="18287550" y="0"/>
                </a:lnTo>
                <a:lnTo>
                  <a:pt x="1828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5" name="Group 3"/>
          <p:cNvGrpSpPr/>
          <p:nvPr/>
        </p:nvGrpSpPr>
        <p:grpSpPr>
          <a:xfrm>
            <a:off x="0" y="0"/>
            <a:ext cx="18287280" cy="10286280"/>
            <a:chOff x="0" y="0"/>
            <a:chExt cx="18287280" cy="10286280"/>
          </a:xfrm>
        </p:grpSpPr>
        <p:sp>
          <p:nvSpPr>
            <p:cNvPr id="136" name="Freeform 4"/>
            <p:cNvSpPr/>
            <p:nvPr/>
          </p:nvSpPr>
          <p:spPr>
            <a:xfrm>
              <a:off x="0" y="0"/>
              <a:ext cx="18287280" cy="10286280"/>
            </a:xfrm>
            <a:custGeom>
              <a:avLst/>
              <a:gdLst>
                <a:gd name="textAreaLeft" fmla="*/ 0 w 18287280"/>
                <a:gd name="textAreaRight" fmla="*/ 18287640 w 18287280"/>
                <a:gd name="textAreaTop" fmla="*/ 0 h 10286280"/>
                <a:gd name="textAreaBottom" fmla="*/ 10286640 h 10286280"/>
              </a:gdLst>
              <a:ahLst/>
              <a:rect l="textAreaLeft" t="textAreaTop" r="textAreaRight" b="textAreaBottom"/>
              <a:pathLst>
                <a:path w="24383364" h="13715364">
                  <a:moveTo>
                    <a:pt x="0" y="0"/>
                  </a:moveTo>
                  <a:lnTo>
                    <a:pt x="24383364" y="0"/>
                  </a:lnTo>
                  <a:lnTo>
                    <a:pt x="24383364" y="13715364"/>
                  </a:lnTo>
                  <a:lnTo>
                    <a:pt x="0" y="13715364"/>
                  </a:ln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37" name="Freeform 5"/>
          <p:cNvSpPr/>
          <p:nvPr/>
        </p:nvSpPr>
        <p:spPr>
          <a:xfrm>
            <a:off x="0" y="0"/>
            <a:ext cx="6857280" cy="10286280"/>
          </a:xfrm>
          <a:custGeom>
            <a:avLst/>
            <a:gdLst>
              <a:gd name="textAreaLeft" fmla="*/ 0 w 6857280"/>
              <a:gd name="textAreaRight" fmla="*/ 6857640 w 685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6857550" h="10286550">
                <a:moveTo>
                  <a:pt x="0" y="0"/>
                </a:moveTo>
                <a:lnTo>
                  <a:pt x="6857550" y="0"/>
                </a:lnTo>
                <a:lnTo>
                  <a:pt x="685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TextBox 6"/>
          <p:cNvSpPr/>
          <p:nvPr/>
        </p:nvSpPr>
        <p:spPr>
          <a:xfrm>
            <a:off x="7805880" y="1134000"/>
            <a:ext cx="7140600" cy="177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002"/>
              </a:lnSpc>
            </a:pPr>
            <a:r>
              <a:rPr b="1" lang="en-US" sz="5560" spc="-1" strike="noStrike">
                <a:solidFill>
                  <a:srgbClr val="7068f4"/>
                </a:solidFill>
                <a:latin typeface="Arimo Bold"/>
                <a:ea typeface="Arimo Bold"/>
              </a:rPr>
              <a:t>AWS Account Creation</a:t>
            </a:r>
            <a:endParaRPr b="0" lang="en-US" sz="556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9" name="Group 7"/>
          <p:cNvGrpSpPr/>
          <p:nvPr/>
        </p:nvGrpSpPr>
        <p:grpSpPr>
          <a:xfrm>
            <a:off x="8193240" y="2497680"/>
            <a:ext cx="37440" cy="6588000"/>
            <a:chOff x="8193240" y="2497680"/>
            <a:chExt cx="37440" cy="6588000"/>
          </a:xfrm>
        </p:grpSpPr>
        <p:sp>
          <p:nvSpPr>
            <p:cNvPr id="140" name="Freeform 8"/>
            <p:cNvSpPr/>
            <p:nvPr/>
          </p:nvSpPr>
          <p:spPr>
            <a:xfrm>
              <a:off x="8193240" y="2497680"/>
              <a:ext cx="37440" cy="6588000"/>
            </a:xfrm>
            <a:custGeom>
              <a:avLst/>
              <a:gdLst>
                <a:gd name="textAreaLeft" fmla="*/ 0 w 37440"/>
                <a:gd name="textAreaRight" fmla="*/ 37800 w 37440"/>
                <a:gd name="textAreaTop" fmla="*/ 0 h 6588000"/>
                <a:gd name="textAreaBottom" fmla="*/ 6588360 h 6588000"/>
              </a:gdLst>
              <a:ahLst/>
              <a:rect l="textAreaLeft" t="textAreaTop" r="textAreaRight" b="textAreaBottom"/>
              <a:pathLst>
                <a:path w="50419" h="8784589">
                  <a:moveTo>
                    <a:pt x="0" y="25146"/>
                  </a:moveTo>
                  <a:cubicBezTo>
                    <a:pt x="0" y="11303"/>
                    <a:pt x="11303" y="0"/>
                    <a:pt x="25146" y="0"/>
                  </a:cubicBezTo>
                  <a:cubicBezTo>
                    <a:pt x="38989" y="0"/>
                    <a:pt x="50419" y="11303"/>
                    <a:pt x="50419" y="25146"/>
                  </a:cubicBezTo>
                  <a:lnTo>
                    <a:pt x="50419" y="8759444"/>
                  </a:lnTo>
                  <a:cubicBezTo>
                    <a:pt x="50419" y="8773413"/>
                    <a:pt x="39116" y="8784589"/>
                    <a:pt x="25273" y="8784589"/>
                  </a:cubicBezTo>
                  <a:cubicBezTo>
                    <a:pt x="11430" y="8784589"/>
                    <a:pt x="0" y="8773287"/>
                    <a:pt x="0" y="8759444"/>
                  </a:cubicBezTo>
                  <a:close/>
                </a:path>
              </a:pathLst>
            </a:custGeom>
            <a:solidFill>
              <a:srgbClr val="c1c3d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41" name="Group 9"/>
          <p:cNvGrpSpPr/>
          <p:nvPr/>
        </p:nvGrpSpPr>
        <p:grpSpPr>
          <a:xfrm>
            <a:off x="8478360" y="3088080"/>
            <a:ext cx="946800" cy="37440"/>
            <a:chOff x="8478360" y="3088080"/>
            <a:chExt cx="946800" cy="37440"/>
          </a:xfrm>
        </p:grpSpPr>
        <p:sp>
          <p:nvSpPr>
            <p:cNvPr id="142" name="Freeform 10"/>
            <p:cNvSpPr/>
            <p:nvPr/>
          </p:nvSpPr>
          <p:spPr>
            <a:xfrm>
              <a:off x="8478360" y="3088080"/>
              <a:ext cx="946800" cy="37440"/>
            </a:xfrm>
            <a:custGeom>
              <a:avLst/>
              <a:gdLst>
                <a:gd name="textAreaLeft" fmla="*/ 0 w 946800"/>
                <a:gd name="textAreaRight" fmla="*/ 947160 w 946800"/>
                <a:gd name="textAreaTop" fmla="*/ 0 h 37440"/>
                <a:gd name="textAreaBottom" fmla="*/ 37800 h 37440"/>
              </a:gdLst>
              <a:ahLst/>
              <a:rect l="textAreaLeft" t="textAreaTop" r="textAreaRight" b="textAreaBottom"/>
              <a:pathLst>
                <a:path w="1262888" h="50419">
                  <a:moveTo>
                    <a:pt x="0" y="25146"/>
                  </a:moveTo>
                  <a:cubicBezTo>
                    <a:pt x="0" y="11303"/>
                    <a:pt x="11303" y="0"/>
                    <a:pt x="25146" y="0"/>
                  </a:cubicBezTo>
                  <a:lnTo>
                    <a:pt x="1237742" y="0"/>
                  </a:lnTo>
                  <a:cubicBezTo>
                    <a:pt x="1251712" y="0"/>
                    <a:pt x="1262888" y="11303"/>
                    <a:pt x="1262888" y="25146"/>
                  </a:cubicBezTo>
                  <a:cubicBezTo>
                    <a:pt x="1262888" y="38989"/>
                    <a:pt x="1251585" y="50292"/>
                    <a:pt x="1237742" y="50292"/>
                  </a:cubicBezTo>
                  <a:lnTo>
                    <a:pt x="25146" y="50292"/>
                  </a:lnTo>
                  <a:cubicBezTo>
                    <a:pt x="11303" y="50419"/>
                    <a:pt x="0" y="39116"/>
                    <a:pt x="0" y="25146"/>
                  </a:cubicBezTo>
                  <a:close/>
                </a:path>
              </a:pathLst>
            </a:custGeom>
            <a:solidFill>
              <a:srgbClr val="c1c3d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43" name="Group 11"/>
          <p:cNvGrpSpPr/>
          <p:nvPr/>
        </p:nvGrpSpPr>
        <p:grpSpPr>
          <a:xfrm>
            <a:off x="7907400" y="2802240"/>
            <a:ext cx="608400" cy="608400"/>
            <a:chOff x="7907400" y="2802240"/>
            <a:chExt cx="608400" cy="608400"/>
          </a:xfrm>
        </p:grpSpPr>
        <p:sp>
          <p:nvSpPr>
            <p:cNvPr id="144" name="Freeform 12"/>
            <p:cNvSpPr/>
            <p:nvPr/>
          </p:nvSpPr>
          <p:spPr>
            <a:xfrm>
              <a:off x="7907400" y="2802240"/>
              <a:ext cx="608400" cy="608400"/>
            </a:xfrm>
            <a:custGeom>
              <a:avLst/>
              <a:gdLst>
                <a:gd name="textAreaLeft" fmla="*/ 0 w 608400"/>
                <a:gd name="textAreaRight" fmla="*/ 608760 w 608400"/>
                <a:gd name="textAreaTop" fmla="*/ 0 h 608400"/>
                <a:gd name="textAreaBottom" fmla="*/ 608760 h 608400"/>
              </a:gdLst>
              <a:ahLst/>
              <a:rect l="textAreaLeft" t="textAreaTop" r="textAreaRight" b="textAreaBottom"/>
              <a:pathLst>
                <a:path w="811784" h="811784">
                  <a:moveTo>
                    <a:pt x="0" y="324739"/>
                  </a:moveTo>
                  <a:cubicBezTo>
                    <a:pt x="0" y="145415"/>
                    <a:pt x="145415" y="0"/>
                    <a:pt x="324739" y="0"/>
                  </a:cubicBezTo>
                  <a:lnTo>
                    <a:pt x="487045" y="0"/>
                  </a:lnTo>
                  <a:cubicBezTo>
                    <a:pt x="666369" y="0"/>
                    <a:pt x="811784" y="145415"/>
                    <a:pt x="811784" y="324739"/>
                  </a:cubicBezTo>
                  <a:lnTo>
                    <a:pt x="811784" y="487045"/>
                  </a:lnTo>
                  <a:cubicBezTo>
                    <a:pt x="811784" y="666369"/>
                    <a:pt x="666369" y="811784"/>
                    <a:pt x="487045" y="811784"/>
                  </a:cubicBezTo>
                  <a:lnTo>
                    <a:pt x="324739" y="811784"/>
                  </a:lnTo>
                  <a:cubicBezTo>
                    <a:pt x="145415" y="811784"/>
                    <a:pt x="0" y="666369"/>
                    <a:pt x="0" y="487045"/>
                  </a:cubicBez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5" name="TextBox 13"/>
          <p:cNvSpPr/>
          <p:nvPr/>
        </p:nvSpPr>
        <p:spPr>
          <a:xfrm>
            <a:off x="8136360" y="2931120"/>
            <a:ext cx="150480" cy="42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3311"/>
              </a:lnSpc>
            </a:pPr>
            <a:r>
              <a:rPr b="1" lang="en-US" sz="3309" spc="-1" strike="noStrike">
                <a:solidFill>
                  <a:srgbClr val="272525"/>
                </a:solidFill>
                <a:latin typeface="Arimo Bold"/>
                <a:ea typeface="Arimo Bold"/>
              </a:rPr>
              <a:t>1</a:t>
            </a:r>
            <a:endParaRPr b="0" lang="en-US" sz="330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TextBox 14"/>
          <p:cNvSpPr/>
          <p:nvPr/>
        </p:nvSpPr>
        <p:spPr>
          <a:xfrm>
            <a:off x="9701640" y="272088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Sign Up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TextBox 15"/>
          <p:cNvSpPr/>
          <p:nvPr/>
        </p:nvSpPr>
        <p:spPr>
          <a:xfrm>
            <a:off x="9701640" y="3299760"/>
            <a:ext cx="763812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Create an AWS account by visiting the AWS website and providing the necessary information.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8" name="Group 16"/>
          <p:cNvGrpSpPr/>
          <p:nvPr/>
        </p:nvGrpSpPr>
        <p:grpSpPr>
          <a:xfrm>
            <a:off x="8478360" y="5374440"/>
            <a:ext cx="946800" cy="37440"/>
            <a:chOff x="8478360" y="5374440"/>
            <a:chExt cx="946800" cy="37440"/>
          </a:xfrm>
        </p:grpSpPr>
        <p:sp>
          <p:nvSpPr>
            <p:cNvPr id="149" name="Freeform 17"/>
            <p:cNvSpPr/>
            <p:nvPr/>
          </p:nvSpPr>
          <p:spPr>
            <a:xfrm>
              <a:off x="8478360" y="5374440"/>
              <a:ext cx="946800" cy="37440"/>
            </a:xfrm>
            <a:custGeom>
              <a:avLst/>
              <a:gdLst>
                <a:gd name="textAreaLeft" fmla="*/ 0 w 946800"/>
                <a:gd name="textAreaRight" fmla="*/ 947160 w 946800"/>
                <a:gd name="textAreaTop" fmla="*/ 0 h 37440"/>
                <a:gd name="textAreaBottom" fmla="*/ 37800 h 37440"/>
              </a:gdLst>
              <a:ahLst/>
              <a:rect l="textAreaLeft" t="textAreaTop" r="textAreaRight" b="textAreaBottom"/>
              <a:pathLst>
                <a:path w="1262888" h="50419">
                  <a:moveTo>
                    <a:pt x="0" y="25146"/>
                  </a:moveTo>
                  <a:cubicBezTo>
                    <a:pt x="0" y="11303"/>
                    <a:pt x="11303" y="0"/>
                    <a:pt x="25146" y="0"/>
                  </a:cubicBezTo>
                  <a:lnTo>
                    <a:pt x="1237742" y="0"/>
                  </a:lnTo>
                  <a:cubicBezTo>
                    <a:pt x="1251712" y="0"/>
                    <a:pt x="1262888" y="11303"/>
                    <a:pt x="1262888" y="25146"/>
                  </a:cubicBezTo>
                  <a:cubicBezTo>
                    <a:pt x="1262888" y="38989"/>
                    <a:pt x="1251585" y="50292"/>
                    <a:pt x="1237742" y="50292"/>
                  </a:cubicBezTo>
                  <a:lnTo>
                    <a:pt x="25146" y="50292"/>
                  </a:lnTo>
                  <a:cubicBezTo>
                    <a:pt x="11303" y="50419"/>
                    <a:pt x="0" y="39116"/>
                    <a:pt x="0" y="25146"/>
                  </a:cubicBezTo>
                  <a:close/>
                </a:path>
              </a:pathLst>
            </a:custGeom>
            <a:solidFill>
              <a:srgbClr val="c1c3d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50" name="Group 18"/>
          <p:cNvGrpSpPr/>
          <p:nvPr/>
        </p:nvGrpSpPr>
        <p:grpSpPr>
          <a:xfrm>
            <a:off x="7907400" y="5088600"/>
            <a:ext cx="608400" cy="608400"/>
            <a:chOff x="7907400" y="5088600"/>
            <a:chExt cx="608400" cy="608400"/>
          </a:xfrm>
        </p:grpSpPr>
        <p:sp>
          <p:nvSpPr>
            <p:cNvPr id="151" name="Freeform 19"/>
            <p:cNvSpPr/>
            <p:nvPr/>
          </p:nvSpPr>
          <p:spPr>
            <a:xfrm>
              <a:off x="7907400" y="5088600"/>
              <a:ext cx="608400" cy="608400"/>
            </a:xfrm>
            <a:custGeom>
              <a:avLst/>
              <a:gdLst>
                <a:gd name="textAreaLeft" fmla="*/ 0 w 608400"/>
                <a:gd name="textAreaRight" fmla="*/ 608760 w 608400"/>
                <a:gd name="textAreaTop" fmla="*/ 0 h 608400"/>
                <a:gd name="textAreaBottom" fmla="*/ 608760 h 608400"/>
              </a:gdLst>
              <a:ahLst/>
              <a:rect l="textAreaLeft" t="textAreaTop" r="textAreaRight" b="textAreaBottom"/>
              <a:pathLst>
                <a:path w="811784" h="811784">
                  <a:moveTo>
                    <a:pt x="0" y="324739"/>
                  </a:moveTo>
                  <a:cubicBezTo>
                    <a:pt x="0" y="145415"/>
                    <a:pt x="145415" y="0"/>
                    <a:pt x="324739" y="0"/>
                  </a:cubicBezTo>
                  <a:lnTo>
                    <a:pt x="487045" y="0"/>
                  </a:lnTo>
                  <a:cubicBezTo>
                    <a:pt x="666369" y="0"/>
                    <a:pt x="811784" y="145415"/>
                    <a:pt x="811784" y="324739"/>
                  </a:cubicBezTo>
                  <a:lnTo>
                    <a:pt x="811784" y="487045"/>
                  </a:lnTo>
                  <a:cubicBezTo>
                    <a:pt x="811784" y="666369"/>
                    <a:pt x="666369" y="811784"/>
                    <a:pt x="487045" y="811784"/>
                  </a:cubicBezTo>
                  <a:lnTo>
                    <a:pt x="324739" y="811784"/>
                  </a:lnTo>
                  <a:cubicBezTo>
                    <a:pt x="145415" y="811784"/>
                    <a:pt x="0" y="666369"/>
                    <a:pt x="0" y="487045"/>
                  </a:cubicBez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2" name="TextBox 20"/>
          <p:cNvSpPr/>
          <p:nvPr/>
        </p:nvSpPr>
        <p:spPr>
          <a:xfrm>
            <a:off x="8092440" y="5217480"/>
            <a:ext cx="238680" cy="42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3311"/>
              </a:lnSpc>
            </a:pPr>
            <a:r>
              <a:rPr b="1" lang="en-US" sz="3309" spc="-1" strike="noStrike">
                <a:solidFill>
                  <a:srgbClr val="272525"/>
                </a:solidFill>
                <a:latin typeface="Arimo Bold"/>
                <a:ea typeface="Arimo Bold"/>
              </a:rPr>
              <a:t>2</a:t>
            </a:r>
            <a:endParaRPr b="0" lang="en-US" sz="330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Box 21"/>
          <p:cNvSpPr/>
          <p:nvPr/>
        </p:nvSpPr>
        <p:spPr>
          <a:xfrm>
            <a:off x="9701640" y="500724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Verify Identity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TextBox 22"/>
          <p:cNvSpPr/>
          <p:nvPr/>
        </p:nvSpPr>
        <p:spPr>
          <a:xfrm>
            <a:off x="9701640" y="5586120"/>
            <a:ext cx="763812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Confirm your identity and billing information to activate your new AWS account.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55" name="Group 23"/>
          <p:cNvGrpSpPr/>
          <p:nvPr/>
        </p:nvGrpSpPr>
        <p:grpSpPr>
          <a:xfrm>
            <a:off x="8478360" y="7660800"/>
            <a:ext cx="946800" cy="37440"/>
            <a:chOff x="8478360" y="7660800"/>
            <a:chExt cx="946800" cy="37440"/>
          </a:xfrm>
        </p:grpSpPr>
        <p:sp>
          <p:nvSpPr>
            <p:cNvPr id="156" name="Freeform 24"/>
            <p:cNvSpPr/>
            <p:nvPr/>
          </p:nvSpPr>
          <p:spPr>
            <a:xfrm>
              <a:off x="8478360" y="7660800"/>
              <a:ext cx="946800" cy="37440"/>
            </a:xfrm>
            <a:custGeom>
              <a:avLst/>
              <a:gdLst>
                <a:gd name="textAreaLeft" fmla="*/ 0 w 946800"/>
                <a:gd name="textAreaRight" fmla="*/ 947160 w 946800"/>
                <a:gd name="textAreaTop" fmla="*/ 0 h 37440"/>
                <a:gd name="textAreaBottom" fmla="*/ 37800 h 37440"/>
              </a:gdLst>
              <a:ahLst/>
              <a:rect l="textAreaLeft" t="textAreaTop" r="textAreaRight" b="textAreaBottom"/>
              <a:pathLst>
                <a:path w="1262888" h="50419">
                  <a:moveTo>
                    <a:pt x="0" y="25146"/>
                  </a:moveTo>
                  <a:cubicBezTo>
                    <a:pt x="0" y="11303"/>
                    <a:pt x="11303" y="0"/>
                    <a:pt x="25146" y="0"/>
                  </a:cubicBezTo>
                  <a:lnTo>
                    <a:pt x="1237742" y="0"/>
                  </a:lnTo>
                  <a:cubicBezTo>
                    <a:pt x="1251712" y="0"/>
                    <a:pt x="1262888" y="11303"/>
                    <a:pt x="1262888" y="25146"/>
                  </a:cubicBezTo>
                  <a:cubicBezTo>
                    <a:pt x="1262888" y="38989"/>
                    <a:pt x="1251585" y="50292"/>
                    <a:pt x="1237742" y="50292"/>
                  </a:cubicBezTo>
                  <a:lnTo>
                    <a:pt x="25146" y="50292"/>
                  </a:lnTo>
                  <a:cubicBezTo>
                    <a:pt x="11303" y="50419"/>
                    <a:pt x="0" y="39116"/>
                    <a:pt x="0" y="25146"/>
                  </a:cubicBezTo>
                  <a:close/>
                </a:path>
              </a:pathLst>
            </a:custGeom>
            <a:solidFill>
              <a:srgbClr val="c1c3d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57" name="Group 25"/>
          <p:cNvGrpSpPr/>
          <p:nvPr/>
        </p:nvGrpSpPr>
        <p:grpSpPr>
          <a:xfrm>
            <a:off x="7907400" y="7375680"/>
            <a:ext cx="608400" cy="608400"/>
            <a:chOff x="7907400" y="7375680"/>
            <a:chExt cx="608400" cy="608400"/>
          </a:xfrm>
        </p:grpSpPr>
        <p:sp>
          <p:nvSpPr>
            <p:cNvPr id="158" name="Freeform 26"/>
            <p:cNvSpPr/>
            <p:nvPr/>
          </p:nvSpPr>
          <p:spPr>
            <a:xfrm>
              <a:off x="7907400" y="7375680"/>
              <a:ext cx="608400" cy="608400"/>
            </a:xfrm>
            <a:custGeom>
              <a:avLst/>
              <a:gdLst>
                <a:gd name="textAreaLeft" fmla="*/ 0 w 608400"/>
                <a:gd name="textAreaRight" fmla="*/ 608760 w 608400"/>
                <a:gd name="textAreaTop" fmla="*/ 0 h 608400"/>
                <a:gd name="textAreaBottom" fmla="*/ 608760 h 608400"/>
              </a:gdLst>
              <a:ahLst/>
              <a:rect l="textAreaLeft" t="textAreaTop" r="textAreaRight" b="textAreaBottom"/>
              <a:pathLst>
                <a:path w="811784" h="811784">
                  <a:moveTo>
                    <a:pt x="0" y="324739"/>
                  </a:moveTo>
                  <a:cubicBezTo>
                    <a:pt x="0" y="145415"/>
                    <a:pt x="145415" y="0"/>
                    <a:pt x="324739" y="0"/>
                  </a:cubicBezTo>
                  <a:lnTo>
                    <a:pt x="487045" y="0"/>
                  </a:lnTo>
                  <a:cubicBezTo>
                    <a:pt x="666369" y="0"/>
                    <a:pt x="811784" y="145415"/>
                    <a:pt x="811784" y="324739"/>
                  </a:cubicBezTo>
                  <a:lnTo>
                    <a:pt x="811784" y="487045"/>
                  </a:lnTo>
                  <a:cubicBezTo>
                    <a:pt x="811784" y="666369"/>
                    <a:pt x="666369" y="811784"/>
                    <a:pt x="487045" y="811784"/>
                  </a:cubicBezTo>
                  <a:lnTo>
                    <a:pt x="324739" y="811784"/>
                  </a:lnTo>
                  <a:cubicBezTo>
                    <a:pt x="145415" y="811784"/>
                    <a:pt x="0" y="666369"/>
                    <a:pt x="0" y="487045"/>
                  </a:cubicBez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9" name="TextBox 27"/>
          <p:cNvSpPr/>
          <p:nvPr/>
        </p:nvSpPr>
        <p:spPr>
          <a:xfrm>
            <a:off x="8096400" y="7504200"/>
            <a:ext cx="230040" cy="42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3311"/>
              </a:lnSpc>
            </a:pPr>
            <a:r>
              <a:rPr b="1" lang="en-US" sz="3309" spc="-1" strike="noStrike">
                <a:solidFill>
                  <a:srgbClr val="272525"/>
                </a:solidFill>
                <a:latin typeface="Arimo Bold"/>
                <a:ea typeface="Arimo Bold"/>
              </a:rPr>
              <a:t>3</a:t>
            </a:r>
            <a:endParaRPr b="0" lang="en-US" sz="330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TextBox 28"/>
          <p:cNvSpPr/>
          <p:nvPr/>
        </p:nvSpPr>
        <p:spPr>
          <a:xfrm>
            <a:off x="9701640" y="729360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Explore Console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Box 29"/>
          <p:cNvSpPr/>
          <p:nvPr/>
        </p:nvSpPr>
        <p:spPr>
          <a:xfrm>
            <a:off x="9701640" y="7873200"/>
            <a:ext cx="763812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Navigate the AWS Management Console to familiarize yourself with the available services and features.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7640 w 1828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18287550" h="10286550">
                <a:moveTo>
                  <a:pt x="0" y="0"/>
                </a:moveTo>
                <a:lnTo>
                  <a:pt x="18287550" y="0"/>
                </a:lnTo>
                <a:lnTo>
                  <a:pt x="1828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63" name="Group 3"/>
          <p:cNvGrpSpPr/>
          <p:nvPr/>
        </p:nvGrpSpPr>
        <p:grpSpPr>
          <a:xfrm>
            <a:off x="-45000" y="0"/>
            <a:ext cx="18332280" cy="10286280"/>
            <a:chOff x="-45000" y="0"/>
            <a:chExt cx="18332280" cy="10286280"/>
          </a:xfrm>
        </p:grpSpPr>
        <p:sp>
          <p:nvSpPr>
            <p:cNvPr id="164" name="Freeform 4"/>
            <p:cNvSpPr/>
            <p:nvPr/>
          </p:nvSpPr>
          <p:spPr>
            <a:xfrm>
              <a:off x="0" y="0"/>
              <a:ext cx="18287280" cy="10286280"/>
            </a:xfrm>
            <a:custGeom>
              <a:avLst/>
              <a:gdLst>
                <a:gd name="textAreaLeft" fmla="*/ 0 w 18287280"/>
                <a:gd name="textAreaRight" fmla="*/ 18287640 w 18287280"/>
                <a:gd name="textAreaTop" fmla="*/ 0 h 10286280"/>
                <a:gd name="textAreaBottom" fmla="*/ 10286640 h 10286280"/>
              </a:gdLst>
              <a:ahLst/>
              <a:rect l="textAreaLeft" t="textAreaTop" r="textAreaRight" b="textAreaBottom"/>
              <a:pathLst>
                <a:path w="24383364" h="13715364">
                  <a:moveTo>
                    <a:pt x="0" y="0"/>
                  </a:moveTo>
                  <a:lnTo>
                    <a:pt x="24383364" y="0"/>
                  </a:lnTo>
                  <a:lnTo>
                    <a:pt x="24383364" y="13715364"/>
                  </a:lnTo>
                  <a:lnTo>
                    <a:pt x="0" y="13715364"/>
                  </a:ln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65" name="Freeform 5"/>
          <p:cNvSpPr/>
          <p:nvPr/>
        </p:nvSpPr>
        <p:spPr>
          <a:xfrm>
            <a:off x="0" y="0"/>
            <a:ext cx="6857280" cy="10286280"/>
          </a:xfrm>
          <a:custGeom>
            <a:avLst/>
            <a:gdLst>
              <a:gd name="textAreaLeft" fmla="*/ 0 w 6857280"/>
              <a:gd name="textAreaRight" fmla="*/ 6857640 w 685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6857550" h="10286550">
                <a:moveTo>
                  <a:pt x="0" y="0"/>
                </a:moveTo>
                <a:lnTo>
                  <a:pt x="6857550" y="0"/>
                </a:lnTo>
                <a:lnTo>
                  <a:pt x="685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TextBox 6"/>
          <p:cNvSpPr/>
          <p:nvPr/>
        </p:nvSpPr>
        <p:spPr>
          <a:xfrm>
            <a:off x="7805880" y="721440"/>
            <a:ext cx="9533520" cy="177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002"/>
              </a:lnSpc>
            </a:pPr>
            <a:r>
              <a:rPr b="1" lang="en-US" sz="5560" spc="-1" strike="noStrike">
                <a:solidFill>
                  <a:srgbClr val="7068f4"/>
                </a:solidFill>
                <a:latin typeface="Arimo Bold"/>
                <a:ea typeface="Arimo Bold"/>
              </a:rPr>
              <a:t>Key Benefits of Cloud-Hosted Analytics</a:t>
            </a:r>
            <a:endParaRPr b="0" lang="en-US" sz="55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Freeform 7"/>
          <p:cNvSpPr/>
          <p:nvPr/>
        </p:nvSpPr>
        <p:spPr>
          <a:xfrm>
            <a:off x="7805880" y="2975760"/>
            <a:ext cx="676080" cy="676080"/>
          </a:xfrm>
          <a:custGeom>
            <a:avLst/>
            <a:gdLst>
              <a:gd name="textAreaLeft" fmla="*/ 0 w 676080"/>
              <a:gd name="textAreaRight" fmla="*/ 676440 w 676080"/>
              <a:gd name="textAreaTop" fmla="*/ 0 h 676080"/>
              <a:gd name="textAreaBottom" fmla="*/ 676440 h 676080"/>
            </a:gdLst>
            <a:ahLst/>
            <a:rect l="textAreaLeft" t="textAreaTop" r="textAreaRight" b="textAreaBottom"/>
            <a:pathLst>
              <a:path w="676350" h="676350">
                <a:moveTo>
                  <a:pt x="0" y="0"/>
                </a:moveTo>
                <a:lnTo>
                  <a:pt x="676350" y="0"/>
                </a:lnTo>
                <a:lnTo>
                  <a:pt x="676350" y="676350"/>
                </a:lnTo>
                <a:lnTo>
                  <a:pt x="0" y="6763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Box 8"/>
          <p:cNvSpPr/>
          <p:nvPr/>
        </p:nvSpPr>
        <p:spPr>
          <a:xfrm>
            <a:off x="7805880" y="387576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Cost Savings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TextBox 9"/>
          <p:cNvSpPr/>
          <p:nvPr/>
        </p:nvSpPr>
        <p:spPr>
          <a:xfrm>
            <a:off x="7805880" y="4455000"/>
            <a:ext cx="4563000" cy="128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Eliminate the need for expensive on-premises hardware and IT infrastructure.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Freeform 10"/>
          <p:cNvSpPr/>
          <p:nvPr/>
        </p:nvSpPr>
        <p:spPr>
          <a:xfrm>
            <a:off x="12776040" y="2975760"/>
            <a:ext cx="676080" cy="676080"/>
          </a:xfrm>
          <a:custGeom>
            <a:avLst/>
            <a:gdLst>
              <a:gd name="textAreaLeft" fmla="*/ 0 w 676080"/>
              <a:gd name="textAreaRight" fmla="*/ 676440 w 676080"/>
              <a:gd name="textAreaTop" fmla="*/ 0 h 676080"/>
              <a:gd name="textAreaBottom" fmla="*/ 676440 h 676080"/>
            </a:gdLst>
            <a:ahLst/>
            <a:rect l="textAreaLeft" t="textAreaTop" r="textAreaRight" b="textAreaBottom"/>
            <a:pathLst>
              <a:path w="676350" h="676350">
                <a:moveTo>
                  <a:pt x="0" y="0"/>
                </a:moveTo>
                <a:lnTo>
                  <a:pt x="676350" y="0"/>
                </a:lnTo>
                <a:lnTo>
                  <a:pt x="676350" y="676350"/>
                </a:lnTo>
                <a:lnTo>
                  <a:pt x="0" y="6763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TextBox 11"/>
          <p:cNvSpPr/>
          <p:nvPr/>
        </p:nvSpPr>
        <p:spPr>
          <a:xfrm>
            <a:off x="12776040" y="387576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Scalability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TextBox 12"/>
          <p:cNvSpPr/>
          <p:nvPr/>
        </p:nvSpPr>
        <p:spPr>
          <a:xfrm>
            <a:off x="12776040" y="4455000"/>
            <a:ext cx="4563000" cy="128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Easily scale computing resources up or down to meet changing business demands.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Freeform 13"/>
          <p:cNvSpPr/>
          <p:nvPr/>
        </p:nvSpPr>
        <p:spPr>
          <a:xfrm>
            <a:off x="7805880" y="6643800"/>
            <a:ext cx="676080" cy="676080"/>
          </a:xfrm>
          <a:custGeom>
            <a:avLst/>
            <a:gdLst>
              <a:gd name="textAreaLeft" fmla="*/ 0 w 676080"/>
              <a:gd name="textAreaRight" fmla="*/ 676440 w 676080"/>
              <a:gd name="textAreaTop" fmla="*/ 0 h 676080"/>
              <a:gd name="textAreaBottom" fmla="*/ 676440 h 676080"/>
            </a:gdLst>
            <a:ahLst/>
            <a:rect l="textAreaLeft" t="textAreaTop" r="textAreaRight" b="textAreaBottom"/>
            <a:pathLst>
              <a:path w="676350" h="676350">
                <a:moveTo>
                  <a:pt x="0" y="0"/>
                </a:moveTo>
                <a:lnTo>
                  <a:pt x="676350" y="0"/>
                </a:lnTo>
                <a:lnTo>
                  <a:pt x="676350" y="676350"/>
                </a:lnTo>
                <a:lnTo>
                  <a:pt x="0" y="6763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TextBox 14"/>
          <p:cNvSpPr/>
          <p:nvPr/>
        </p:nvSpPr>
        <p:spPr>
          <a:xfrm>
            <a:off x="7805880" y="754380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Security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TextBox 15"/>
          <p:cNvSpPr/>
          <p:nvPr/>
        </p:nvSpPr>
        <p:spPr>
          <a:xfrm>
            <a:off x="7805880" y="8122680"/>
            <a:ext cx="4563000" cy="128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Leverage AWS's robust security and compliance features to protect sensitive banking data.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Freeform 16"/>
          <p:cNvSpPr/>
          <p:nvPr/>
        </p:nvSpPr>
        <p:spPr>
          <a:xfrm>
            <a:off x="12776040" y="6643800"/>
            <a:ext cx="676080" cy="676080"/>
          </a:xfrm>
          <a:custGeom>
            <a:avLst/>
            <a:gdLst>
              <a:gd name="textAreaLeft" fmla="*/ 0 w 676080"/>
              <a:gd name="textAreaRight" fmla="*/ 676440 w 676080"/>
              <a:gd name="textAreaTop" fmla="*/ 0 h 676080"/>
              <a:gd name="textAreaBottom" fmla="*/ 676440 h 676080"/>
            </a:gdLst>
            <a:ahLst/>
            <a:rect l="textAreaLeft" t="textAreaTop" r="textAreaRight" b="textAreaBottom"/>
            <a:pathLst>
              <a:path w="676350" h="676350">
                <a:moveTo>
                  <a:pt x="0" y="0"/>
                </a:moveTo>
                <a:lnTo>
                  <a:pt x="676350" y="0"/>
                </a:lnTo>
                <a:lnTo>
                  <a:pt x="676350" y="676350"/>
                </a:lnTo>
                <a:lnTo>
                  <a:pt x="0" y="6763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TextBox 17"/>
          <p:cNvSpPr/>
          <p:nvPr/>
        </p:nvSpPr>
        <p:spPr>
          <a:xfrm>
            <a:off x="12776040" y="754380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272525"/>
                </a:solidFill>
                <a:latin typeface="Arimo Bold"/>
                <a:ea typeface="Arimo Bold"/>
              </a:rPr>
              <a:t>Flexibility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TextBox 18"/>
          <p:cNvSpPr/>
          <p:nvPr/>
        </p:nvSpPr>
        <p:spPr>
          <a:xfrm>
            <a:off x="12776040" y="8122680"/>
            <a:ext cx="4563000" cy="128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Quickly adapt to market changes and new business requirements with agile cloud services.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7640 w 1828728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18287550" h="10286550">
                <a:moveTo>
                  <a:pt x="0" y="0"/>
                </a:moveTo>
                <a:lnTo>
                  <a:pt x="18287550" y="0"/>
                </a:lnTo>
                <a:lnTo>
                  <a:pt x="18287550" y="10286550"/>
                </a:lnTo>
                <a:lnTo>
                  <a:pt x="0" y="102865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80" name="Group 3"/>
          <p:cNvGrpSpPr/>
          <p:nvPr/>
        </p:nvGrpSpPr>
        <p:grpSpPr>
          <a:xfrm>
            <a:off x="0" y="0"/>
            <a:ext cx="18287280" cy="10286280"/>
            <a:chOff x="0" y="0"/>
            <a:chExt cx="18287280" cy="10286280"/>
          </a:xfrm>
        </p:grpSpPr>
        <p:sp>
          <p:nvSpPr>
            <p:cNvPr id="181" name="Freeform 4"/>
            <p:cNvSpPr/>
            <p:nvPr/>
          </p:nvSpPr>
          <p:spPr>
            <a:xfrm>
              <a:off x="0" y="0"/>
              <a:ext cx="18287280" cy="10286280"/>
            </a:xfrm>
            <a:custGeom>
              <a:avLst/>
              <a:gdLst>
                <a:gd name="textAreaLeft" fmla="*/ 0 w 18287280"/>
                <a:gd name="textAreaRight" fmla="*/ 18287640 w 18287280"/>
                <a:gd name="textAreaTop" fmla="*/ 0 h 10286280"/>
                <a:gd name="textAreaBottom" fmla="*/ 10286640 h 10286280"/>
              </a:gdLst>
              <a:ahLst/>
              <a:rect l="textAreaLeft" t="textAreaTop" r="textAreaRight" b="textAreaBottom"/>
              <a:pathLst>
                <a:path w="24383364" h="13715364">
                  <a:moveTo>
                    <a:pt x="0" y="0"/>
                  </a:moveTo>
                  <a:lnTo>
                    <a:pt x="24383364" y="0"/>
                  </a:lnTo>
                  <a:lnTo>
                    <a:pt x="24383364" y="13715364"/>
                  </a:lnTo>
                  <a:lnTo>
                    <a:pt x="0" y="13715364"/>
                  </a:lnTo>
                  <a:close/>
                </a:path>
              </a:pathLst>
            </a:custGeom>
            <a:solidFill>
              <a:srgbClr val="eeeff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82" name="TextBox 5"/>
          <p:cNvSpPr/>
          <p:nvPr/>
        </p:nvSpPr>
        <p:spPr>
          <a:xfrm>
            <a:off x="947880" y="2946600"/>
            <a:ext cx="11279520" cy="177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002"/>
              </a:lnSpc>
            </a:pPr>
            <a:r>
              <a:rPr b="1" lang="en-US" sz="5560" spc="-1" strike="noStrike">
                <a:solidFill>
                  <a:srgbClr val="7068f4"/>
                </a:solidFill>
                <a:latin typeface="Arimo Bold"/>
                <a:ea typeface="Arimo Bold"/>
              </a:rPr>
              <a:t>AWS Services for Banking Analytics</a:t>
            </a:r>
            <a:endParaRPr b="0" lang="en-US" sz="55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TextBox 6"/>
          <p:cNvSpPr/>
          <p:nvPr/>
        </p:nvSpPr>
        <p:spPr>
          <a:xfrm>
            <a:off x="947880" y="453348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7068f4"/>
                </a:solidFill>
                <a:latin typeface="Arimo Bold"/>
                <a:ea typeface="Arimo Bold"/>
              </a:rPr>
              <a:t>Amazon S3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TextBox 7"/>
          <p:cNvSpPr/>
          <p:nvPr/>
        </p:nvSpPr>
        <p:spPr>
          <a:xfrm>
            <a:off x="947880" y="5220720"/>
            <a:ext cx="3601440" cy="128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Secure, scalable object storage for your banking data lake.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TextBox 8"/>
          <p:cNvSpPr/>
          <p:nvPr/>
        </p:nvSpPr>
        <p:spPr>
          <a:xfrm>
            <a:off x="5220360" y="453348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7068f4"/>
                </a:solidFill>
                <a:latin typeface="Arimo Bold"/>
                <a:ea typeface="Arimo Bold"/>
              </a:rPr>
              <a:t>Amazon Athena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TextBox 9"/>
          <p:cNvSpPr/>
          <p:nvPr/>
        </p:nvSpPr>
        <p:spPr>
          <a:xfrm>
            <a:off x="5220360" y="5220720"/>
            <a:ext cx="3601440" cy="171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Serverless, interactive query service to analyze data in S3 using standard SQL.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TextBox 10"/>
          <p:cNvSpPr/>
          <p:nvPr/>
        </p:nvSpPr>
        <p:spPr>
          <a:xfrm>
            <a:off x="9493200" y="4533480"/>
            <a:ext cx="3562920" cy="44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7068f4"/>
                </a:solidFill>
                <a:latin typeface="Arimo Bold"/>
                <a:ea typeface="Arimo Bold"/>
              </a:rPr>
              <a:t>Amazon Redshift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TextBox 11"/>
          <p:cNvSpPr/>
          <p:nvPr/>
        </p:nvSpPr>
        <p:spPr>
          <a:xfrm>
            <a:off x="9493200" y="5220720"/>
            <a:ext cx="3601440" cy="171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Fast, scalable data warehousing service for complex analytical queries.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TextBox 12"/>
          <p:cNvSpPr/>
          <p:nvPr/>
        </p:nvSpPr>
        <p:spPr>
          <a:xfrm>
            <a:off x="13766040" y="4533480"/>
            <a:ext cx="3562920" cy="88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01"/>
              </a:lnSpc>
            </a:pPr>
            <a:r>
              <a:rPr b="1" lang="en-US" sz="2750" spc="-1" strike="noStrike">
                <a:solidFill>
                  <a:srgbClr val="7068f4"/>
                </a:solidFill>
                <a:latin typeface="Arimo Bold"/>
                <a:ea typeface="Arimo Bold"/>
              </a:rPr>
              <a:t>Amazon QuickSight</a:t>
            </a:r>
            <a:endParaRPr b="0" lang="en-US" sz="2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TextBox 13"/>
          <p:cNvSpPr/>
          <p:nvPr/>
        </p:nvSpPr>
        <p:spPr>
          <a:xfrm>
            <a:off x="13766040" y="5220720"/>
            <a:ext cx="3601440" cy="171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376"/>
              </a:lnSpc>
            </a:pPr>
            <a:r>
              <a:rPr b="0" lang="en-US" sz="2130" spc="-1" strike="noStrike">
                <a:solidFill>
                  <a:srgbClr val="272525"/>
                </a:solidFill>
                <a:latin typeface="Montserrat"/>
                <a:ea typeface="Montserrat"/>
              </a:rPr>
              <a:t>Business intelligence and data visualization service for interactive dashboards.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LibreOffice/24.2.3.2$Linux_X86_64 LibreOffice_project/433d9c2ded56988e8a90e6b2e771ee4e6a5ab2ba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DAGXpu7ZFag</dc:identifier>
  <dc:language>en-US</dc:language>
  <cp:lastModifiedBy/>
  <dcterms:modified xsi:type="dcterms:W3CDTF">2024-11-27T12:08:53Z</dcterms:modified>
  <cp:revision>2</cp:revision>
  <dc:subject/>
  <dc:title>Cloud-Hosted-Banking-Solutions.pptx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